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62" r:id="rId5"/>
    <p:sldId id="263" r:id="rId6"/>
    <p:sldId id="264"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6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36FFE44E-E851-4421-8B91-9CBF1EC9E163}" type="datetimeFigureOut">
              <a:rPr lang="nl-NL" smtClean="0"/>
              <a:t>26-3-2021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93E4126-69F8-43B8-8EF5-2B05DC5E8B46}" type="slidenum">
              <a:rPr lang="nl-NL" smtClean="0"/>
              <a:t>‹nr.›</a:t>
            </a:fld>
            <a:endParaRPr lang="nl-NL"/>
          </a:p>
        </p:txBody>
      </p:sp>
    </p:spTree>
    <p:extLst>
      <p:ext uri="{BB962C8B-B14F-4D97-AF65-F5344CB8AC3E}">
        <p14:creationId xmlns:p14="http://schemas.microsoft.com/office/powerpoint/2010/main" val="107206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6FFE44E-E851-4421-8B91-9CBF1EC9E163}" type="datetimeFigureOut">
              <a:rPr lang="nl-NL" smtClean="0"/>
              <a:t>26-3-2021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93E4126-69F8-43B8-8EF5-2B05DC5E8B46}" type="slidenum">
              <a:rPr lang="nl-NL" smtClean="0"/>
              <a:t>‹nr.›</a:t>
            </a:fld>
            <a:endParaRPr lang="nl-NL"/>
          </a:p>
        </p:txBody>
      </p:sp>
    </p:spTree>
    <p:extLst>
      <p:ext uri="{BB962C8B-B14F-4D97-AF65-F5344CB8AC3E}">
        <p14:creationId xmlns:p14="http://schemas.microsoft.com/office/powerpoint/2010/main" val="3417441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6FFE44E-E851-4421-8B91-9CBF1EC9E163}" type="datetimeFigureOut">
              <a:rPr lang="nl-NL" smtClean="0"/>
              <a:t>26-3-2021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93E4126-69F8-43B8-8EF5-2B05DC5E8B46}" type="slidenum">
              <a:rPr lang="nl-NL" smtClean="0"/>
              <a:t>‹nr.›</a:t>
            </a:fld>
            <a:endParaRPr lang="nl-NL"/>
          </a:p>
        </p:txBody>
      </p:sp>
    </p:spTree>
    <p:extLst>
      <p:ext uri="{BB962C8B-B14F-4D97-AF65-F5344CB8AC3E}">
        <p14:creationId xmlns:p14="http://schemas.microsoft.com/office/powerpoint/2010/main" val="469293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6FFE44E-E851-4421-8B91-9CBF1EC9E163}" type="datetimeFigureOut">
              <a:rPr lang="nl-NL" smtClean="0"/>
              <a:t>26-3-2021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93E4126-69F8-43B8-8EF5-2B05DC5E8B46}" type="slidenum">
              <a:rPr lang="nl-NL" smtClean="0"/>
              <a:t>‹nr.›</a:t>
            </a:fld>
            <a:endParaRPr lang="nl-NL"/>
          </a:p>
        </p:txBody>
      </p:sp>
    </p:spTree>
    <p:extLst>
      <p:ext uri="{BB962C8B-B14F-4D97-AF65-F5344CB8AC3E}">
        <p14:creationId xmlns:p14="http://schemas.microsoft.com/office/powerpoint/2010/main" val="894908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36FFE44E-E851-4421-8B91-9CBF1EC9E163}" type="datetimeFigureOut">
              <a:rPr lang="nl-NL" smtClean="0"/>
              <a:t>26-3-2021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93E4126-69F8-43B8-8EF5-2B05DC5E8B46}" type="slidenum">
              <a:rPr lang="nl-NL" smtClean="0"/>
              <a:t>‹nr.›</a:t>
            </a:fld>
            <a:endParaRPr lang="nl-NL"/>
          </a:p>
        </p:txBody>
      </p:sp>
    </p:spTree>
    <p:extLst>
      <p:ext uri="{BB962C8B-B14F-4D97-AF65-F5344CB8AC3E}">
        <p14:creationId xmlns:p14="http://schemas.microsoft.com/office/powerpoint/2010/main" val="2721239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6FFE44E-E851-4421-8B91-9CBF1EC9E163}" type="datetimeFigureOut">
              <a:rPr lang="nl-NL" smtClean="0"/>
              <a:t>26-3-2021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93E4126-69F8-43B8-8EF5-2B05DC5E8B46}" type="slidenum">
              <a:rPr lang="nl-NL" smtClean="0"/>
              <a:t>‹nr.›</a:t>
            </a:fld>
            <a:endParaRPr lang="nl-NL"/>
          </a:p>
        </p:txBody>
      </p:sp>
    </p:spTree>
    <p:extLst>
      <p:ext uri="{BB962C8B-B14F-4D97-AF65-F5344CB8AC3E}">
        <p14:creationId xmlns:p14="http://schemas.microsoft.com/office/powerpoint/2010/main" val="315813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6FFE44E-E851-4421-8B91-9CBF1EC9E163}" type="datetimeFigureOut">
              <a:rPr lang="nl-NL" smtClean="0"/>
              <a:t>26-3-2021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93E4126-69F8-43B8-8EF5-2B05DC5E8B46}" type="slidenum">
              <a:rPr lang="nl-NL" smtClean="0"/>
              <a:t>‹nr.›</a:t>
            </a:fld>
            <a:endParaRPr lang="nl-NL"/>
          </a:p>
        </p:txBody>
      </p:sp>
    </p:spTree>
    <p:extLst>
      <p:ext uri="{BB962C8B-B14F-4D97-AF65-F5344CB8AC3E}">
        <p14:creationId xmlns:p14="http://schemas.microsoft.com/office/powerpoint/2010/main" val="3951879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6FFE44E-E851-4421-8B91-9CBF1EC9E163}" type="datetimeFigureOut">
              <a:rPr lang="nl-NL" smtClean="0"/>
              <a:t>26-3-2021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93E4126-69F8-43B8-8EF5-2B05DC5E8B46}" type="slidenum">
              <a:rPr lang="nl-NL" smtClean="0"/>
              <a:t>‹nr.›</a:t>
            </a:fld>
            <a:endParaRPr lang="nl-NL"/>
          </a:p>
        </p:txBody>
      </p:sp>
    </p:spTree>
    <p:extLst>
      <p:ext uri="{BB962C8B-B14F-4D97-AF65-F5344CB8AC3E}">
        <p14:creationId xmlns:p14="http://schemas.microsoft.com/office/powerpoint/2010/main" val="2448991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6FFE44E-E851-4421-8B91-9CBF1EC9E163}" type="datetimeFigureOut">
              <a:rPr lang="nl-NL" smtClean="0"/>
              <a:t>26-3-2021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93E4126-69F8-43B8-8EF5-2B05DC5E8B46}" type="slidenum">
              <a:rPr lang="nl-NL" smtClean="0"/>
              <a:t>‹nr.›</a:t>
            </a:fld>
            <a:endParaRPr lang="nl-NL"/>
          </a:p>
        </p:txBody>
      </p:sp>
    </p:spTree>
    <p:extLst>
      <p:ext uri="{BB962C8B-B14F-4D97-AF65-F5344CB8AC3E}">
        <p14:creationId xmlns:p14="http://schemas.microsoft.com/office/powerpoint/2010/main" val="130517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36FFE44E-E851-4421-8B91-9CBF1EC9E163}" type="datetimeFigureOut">
              <a:rPr lang="nl-NL" smtClean="0"/>
              <a:t>26-3-2021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93E4126-69F8-43B8-8EF5-2B05DC5E8B46}" type="slidenum">
              <a:rPr lang="nl-NL" smtClean="0"/>
              <a:t>‹nr.›</a:t>
            </a:fld>
            <a:endParaRPr lang="nl-NL"/>
          </a:p>
        </p:txBody>
      </p:sp>
    </p:spTree>
    <p:extLst>
      <p:ext uri="{BB962C8B-B14F-4D97-AF65-F5344CB8AC3E}">
        <p14:creationId xmlns:p14="http://schemas.microsoft.com/office/powerpoint/2010/main" val="3921637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36FFE44E-E851-4421-8B91-9CBF1EC9E163}" type="datetimeFigureOut">
              <a:rPr lang="nl-NL" smtClean="0"/>
              <a:t>26-3-2021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93E4126-69F8-43B8-8EF5-2B05DC5E8B46}" type="slidenum">
              <a:rPr lang="nl-NL" smtClean="0"/>
              <a:t>‹nr.›</a:t>
            </a:fld>
            <a:endParaRPr lang="nl-NL"/>
          </a:p>
        </p:txBody>
      </p:sp>
    </p:spTree>
    <p:extLst>
      <p:ext uri="{BB962C8B-B14F-4D97-AF65-F5344CB8AC3E}">
        <p14:creationId xmlns:p14="http://schemas.microsoft.com/office/powerpoint/2010/main" val="1548357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FFE44E-E851-4421-8B91-9CBF1EC9E163}" type="datetimeFigureOut">
              <a:rPr lang="nl-NL" smtClean="0"/>
              <a:t>26-3-2021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3E4126-69F8-43B8-8EF5-2B05DC5E8B46}" type="slidenum">
              <a:rPr lang="nl-NL" smtClean="0"/>
              <a:t>‹nr.›</a:t>
            </a:fld>
            <a:endParaRPr lang="nl-NL"/>
          </a:p>
        </p:txBody>
      </p:sp>
    </p:spTree>
    <p:extLst>
      <p:ext uri="{BB962C8B-B14F-4D97-AF65-F5344CB8AC3E}">
        <p14:creationId xmlns:p14="http://schemas.microsoft.com/office/powerpoint/2010/main" val="626998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smtClean="0"/>
              <a:t>Highlights</a:t>
            </a:r>
            <a:r>
              <a:rPr lang="nl-NL" dirty="0" smtClean="0"/>
              <a:t> </a:t>
            </a:r>
            <a:br>
              <a:rPr lang="nl-NL" dirty="0" smtClean="0"/>
            </a:br>
            <a:r>
              <a:rPr lang="nl-NL" dirty="0" smtClean="0"/>
              <a:t>Dialoogtafel 4</a:t>
            </a:r>
            <a:endParaRPr lang="nl-NL" dirty="0"/>
          </a:p>
        </p:txBody>
      </p:sp>
      <p:sp>
        <p:nvSpPr>
          <p:cNvPr id="3" name="Ondertitel 2"/>
          <p:cNvSpPr>
            <a:spLocks noGrp="1"/>
          </p:cNvSpPr>
          <p:nvPr>
            <p:ph type="subTitle" idx="1"/>
          </p:nvPr>
        </p:nvSpPr>
        <p:spPr/>
        <p:txBody>
          <a:bodyPr/>
          <a:lstStyle/>
          <a:p>
            <a:endParaRPr lang="nl-NL" dirty="0" smtClean="0"/>
          </a:p>
          <a:p>
            <a:r>
              <a:rPr lang="nl-NL" sz="3600" dirty="0" smtClean="0"/>
              <a:t>“U stelt iets voor wij ondersteunen”</a:t>
            </a:r>
            <a:endParaRPr lang="nl-NL" sz="3600" dirty="0"/>
          </a:p>
        </p:txBody>
      </p:sp>
    </p:spTree>
    <p:extLst>
      <p:ext uri="{BB962C8B-B14F-4D97-AF65-F5344CB8AC3E}">
        <p14:creationId xmlns:p14="http://schemas.microsoft.com/office/powerpoint/2010/main" val="963004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377274" y="907023"/>
            <a:ext cx="9144000" cy="1020473"/>
          </a:xfrm>
        </p:spPr>
        <p:txBody>
          <a:bodyPr>
            <a:noAutofit/>
          </a:bodyPr>
          <a:lstStyle/>
          <a:p>
            <a:pPr lvl="0"/>
            <a:r>
              <a:rPr lang="nl-NL" sz="4000" b="1" dirty="0" smtClean="0"/>
              <a:t/>
            </a:r>
            <a:br>
              <a:rPr lang="nl-NL" sz="4000" b="1" dirty="0" smtClean="0"/>
            </a:br>
            <a:r>
              <a:rPr lang="nl-NL" sz="4000" b="1" dirty="0"/>
              <a:t/>
            </a:r>
            <a:br>
              <a:rPr lang="nl-NL" sz="4000" b="1" dirty="0"/>
            </a:br>
            <a:r>
              <a:rPr lang="nl-NL" sz="4000" b="1" dirty="0" smtClean="0"/>
              <a:t/>
            </a:r>
            <a:br>
              <a:rPr lang="nl-NL" sz="4000" b="1" dirty="0" smtClean="0"/>
            </a:br>
            <a:r>
              <a:rPr lang="nl-NL" sz="4000" b="1" dirty="0"/>
              <a:t/>
            </a:r>
            <a:br>
              <a:rPr lang="nl-NL" sz="4000" b="1" dirty="0"/>
            </a:br>
            <a:r>
              <a:rPr lang="nl-NL" sz="4000" b="1" dirty="0"/>
              <a:t>Geen </a:t>
            </a:r>
            <a:r>
              <a:rPr lang="nl-NL" sz="4000" b="1" dirty="0"/>
              <a:t>inhoudelijk voorstel van gemeente voor Dialoogtafel </a:t>
            </a:r>
          </a:p>
        </p:txBody>
      </p:sp>
      <p:sp>
        <p:nvSpPr>
          <p:cNvPr id="5" name="Tekstvak 4"/>
          <p:cNvSpPr txBox="1"/>
          <p:nvPr/>
        </p:nvSpPr>
        <p:spPr>
          <a:xfrm>
            <a:off x="1056376" y="2677952"/>
            <a:ext cx="10363200" cy="1938992"/>
          </a:xfrm>
          <a:prstGeom prst="rect">
            <a:avLst/>
          </a:prstGeom>
          <a:noFill/>
        </p:spPr>
        <p:txBody>
          <a:bodyPr wrap="square" rtlCol="0">
            <a:spAutoFit/>
          </a:bodyPr>
          <a:lstStyle/>
          <a:p>
            <a:pPr marL="285750" lvl="0" indent="-285750">
              <a:buFont typeface="Wingdings" panose="05000000000000000000" pitchFamily="2" charset="2"/>
              <a:buChar char="ü"/>
            </a:pPr>
            <a:r>
              <a:rPr lang="nl-NL" sz="4000" dirty="0" smtClean="0"/>
              <a:t>Afspraken zijn tweezijdig, van de kant van de gemeente geen voorstellen, dus helaas alleen adviezen</a:t>
            </a:r>
            <a:endParaRPr lang="nl-NL" sz="4000" dirty="0"/>
          </a:p>
        </p:txBody>
      </p:sp>
    </p:spTree>
    <p:extLst>
      <p:ext uri="{BB962C8B-B14F-4D97-AF65-F5344CB8AC3E}">
        <p14:creationId xmlns:p14="http://schemas.microsoft.com/office/powerpoint/2010/main" val="3593133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394691" y="401926"/>
            <a:ext cx="9144000" cy="1020473"/>
          </a:xfrm>
        </p:spPr>
        <p:txBody>
          <a:bodyPr>
            <a:normAutofit/>
          </a:bodyPr>
          <a:lstStyle/>
          <a:p>
            <a:r>
              <a:rPr lang="nl-NL" sz="4000" b="1" dirty="0" smtClean="0"/>
              <a:t>Communicatie vanuit gemeente</a:t>
            </a:r>
            <a:endParaRPr lang="nl-NL" sz="4000" dirty="0"/>
          </a:p>
        </p:txBody>
      </p:sp>
      <p:sp>
        <p:nvSpPr>
          <p:cNvPr id="5" name="Tekstvak 4"/>
          <p:cNvSpPr txBox="1"/>
          <p:nvPr/>
        </p:nvSpPr>
        <p:spPr>
          <a:xfrm>
            <a:off x="960582" y="2050935"/>
            <a:ext cx="10363200" cy="3785652"/>
          </a:xfrm>
          <a:prstGeom prst="rect">
            <a:avLst/>
          </a:prstGeom>
          <a:noFill/>
        </p:spPr>
        <p:txBody>
          <a:bodyPr wrap="square" rtlCol="0">
            <a:spAutoFit/>
          </a:bodyPr>
          <a:lstStyle/>
          <a:p>
            <a:pPr marL="285750" lvl="0" indent="-285750">
              <a:buFont typeface="Wingdings" panose="05000000000000000000" pitchFamily="2" charset="2"/>
              <a:buChar char="ü"/>
            </a:pPr>
            <a:r>
              <a:rPr lang="nl-NL" sz="4000" dirty="0"/>
              <a:t>Gebruik gewone taal</a:t>
            </a:r>
          </a:p>
          <a:p>
            <a:pPr marL="285750" lvl="0" indent="-285750">
              <a:buFont typeface="Wingdings" panose="05000000000000000000" pitchFamily="2" charset="2"/>
              <a:buChar char="ü"/>
            </a:pPr>
            <a:r>
              <a:rPr lang="nl-NL" sz="4000" dirty="0"/>
              <a:t>Zet </a:t>
            </a:r>
            <a:r>
              <a:rPr lang="nl-NL" sz="4000" dirty="0" err="1"/>
              <a:t>social</a:t>
            </a:r>
            <a:r>
              <a:rPr lang="nl-NL" sz="4000" dirty="0"/>
              <a:t> media in  </a:t>
            </a:r>
          </a:p>
          <a:p>
            <a:pPr marL="285750" lvl="0" indent="-285750">
              <a:buFont typeface="Wingdings" panose="05000000000000000000" pitchFamily="2" charset="2"/>
              <a:buChar char="ü"/>
            </a:pPr>
            <a:r>
              <a:rPr lang="nl-NL" sz="4000" dirty="0"/>
              <a:t>Zeg vanaf het begin wat wel en niet kan</a:t>
            </a:r>
          </a:p>
          <a:p>
            <a:pPr marL="285750" lvl="0" indent="-285750">
              <a:buFont typeface="Wingdings" panose="05000000000000000000" pitchFamily="2" charset="2"/>
              <a:buChar char="ü"/>
            </a:pPr>
            <a:r>
              <a:rPr lang="nl-NL" sz="4000" dirty="0"/>
              <a:t>Ontwikkel een track en </a:t>
            </a:r>
            <a:r>
              <a:rPr lang="nl-NL" sz="4000" dirty="0" err="1"/>
              <a:t>trace</a:t>
            </a:r>
            <a:r>
              <a:rPr lang="nl-NL" sz="4000" dirty="0"/>
              <a:t> systeem zodat initiatiefnemers weten wat de status is van hun verzoek</a:t>
            </a:r>
          </a:p>
        </p:txBody>
      </p:sp>
    </p:spTree>
    <p:extLst>
      <p:ext uri="{BB962C8B-B14F-4D97-AF65-F5344CB8AC3E}">
        <p14:creationId xmlns:p14="http://schemas.microsoft.com/office/powerpoint/2010/main" val="676940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034473" y="697490"/>
            <a:ext cx="9144000" cy="1020473"/>
          </a:xfrm>
        </p:spPr>
        <p:txBody>
          <a:bodyPr>
            <a:normAutofit fontScale="90000"/>
          </a:bodyPr>
          <a:lstStyle/>
          <a:p>
            <a:r>
              <a:rPr lang="nl-NL" sz="4000" b="1" dirty="0" smtClean="0"/>
              <a:t/>
            </a:r>
            <a:br>
              <a:rPr lang="nl-NL" sz="4000" b="1" dirty="0" smtClean="0"/>
            </a:br>
            <a:r>
              <a:rPr lang="nl-NL" sz="4000" b="1" dirty="0"/>
              <a:t/>
            </a:r>
            <a:br>
              <a:rPr lang="nl-NL" sz="4000" b="1" dirty="0"/>
            </a:br>
            <a:r>
              <a:rPr lang="nl-NL" sz="4000" b="1" dirty="0" smtClean="0"/>
              <a:t/>
            </a:r>
            <a:br>
              <a:rPr lang="nl-NL" sz="4000" b="1" dirty="0" smtClean="0"/>
            </a:br>
            <a:r>
              <a:rPr lang="nl-NL" sz="4400" b="1" dirty="0" smtClean="0"/>
              <a:t>Burgerparticipatie en Jongeren</a:t>
            </a:r>
            <a:r>
              <a:rPr lang="nl-NL" sz="4000" dirty="0" smtClean="0"/>
              <a:t/>
            </a:r>
            <a:br>
              <a:rPr lang="nl-NL" sz="4000" dirty="0" smtClean="0"/>
            </a:br>
            <a:endParaRPr lang="nl-NL" sz="4000" dirty="0"/>
          </a:p>
        </p:txBody>
      </p:sp>
      <p:sp>
        <p:nvSpPr>
          <p:cNvPr id="5" name="Tekstvak 4"/>
          <p:cNvSpPr txBox="1"/>
          <p:nvPr/>
        </p:nvSpPr>
        <p:spPr>
          <a:xfrm>
            <a:off x="1653310" y="1986280"/>
            <a:ext cx="10363200" cy="2554545"/>
          </a:xfrm>
          <a:prstGeom prst="rect">
            <a:avLst/>
          </a:prstGeom>
          <a:noFill/>
        </p:spPr>
        <p:txBody>
          <a:bodyPr wrap="square" rtlCol="0">
            <a:spAutoFit/>
          </a:bodyPr>
          <a:lstStyle/>
          <a:p>
            <a:pPr marL="285750" lvl="0" indent="-285750">
              <a:buFont typeface="Wingdings" panose="05000000000000000000" pitchFamily="2" charset="2"/>
              <a:buChar char="ü"/>
            </a:pPr>
            <a:r>
              <a:rPr lang="nl-NL" sz="4000" dirty="0" smtClean="0"/>
              <a:t>Vraagt </a:t>
            </a:r>
            <a:r>
              <a:rPr lang="nl-NL" sz="4000" dirty="0"/>
              <a:t>om specifieke communicatievormen</a:t>
            </a:r>
          </a:p>
          <a:p>
            <a:pPr marL="285750" lvl="0" indent="-285750">
              <a:buFont typeface="Wingdings" panose="05000000000000000000" pitchFamily="2" charset="2"/>
              <a:buChar char="ü"/>
            </a:pPr>
            <a:r>
              <a:rPr lang="nl-NL" sz="4000" dirty="0"/>
              <a:t>Stimuleer participatie door beloning, bijvoorbeeld in vorm van gratis toegang tot een festival</a:t>
            </a:r>
          </a:p>
        </p:txBody>
      </p:sp>
    </p:spTree>
    <p:extLst>
      <p:ext uri="{BB962C8B-B14F-4D97-AF65-F5344CB8AC3E}">
        <p14:creationId xmlns:p14="http://schemas.microsoft.com/office/powerpoint/2010/main" val="639751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459344" y="1476043"/>
            <a:ext cx="9531927" cy="1020473"/>
          </a:xfrm>
        </p:spPr>
        <p:txBody>
          <a:bodyPr>
            <a:normAutofit fontScale="90000"/>
          </a:bodyPr>
          <a:lstStyle/>
          <a:p>
            <a:r>
              <a:rPr lang="nl-NL" sz="4000" b="1" dirty="0" smtClean="0"/>
              <a:t/>
            </a:r>
            <a:br>
              <a:rPr lang="nl-NL" sz="4000" b="1" dirty="0" smtClean="0"/>
            </a:br>
            <a:r>
              <a:rPr lang="nl-NL" sz="4000" b="1" dirty="0"/>
              <a:t/>
            </a:r>
            <a:br>
              <a:rPr lang="nl-NL" sz="4000" b="1" dirty="0"/>
            </a:br>
            <a:r>
              <a:rPr lang="nl-NL" sz="4000" b="1" dirty="0" smtClean="0"/>
              <a:t/>
            </a:r>
            <a:br>
              <a:rPr lang="nl-NL" sz="4000" b="1" dirty="0" smtClean="0"/>
            </a:br>
            <a:r>
              <a:rPr lang="nl-NL" sz="4000" dirty="0" smtClean="0"/>
              <a:t/>
            </a:r>
            <a:br>
              <a:rPr lang="nl-NL" sz="4000" dirty="0" smtClean="0"/>
            </a:br>
            <a:r>
              <a:rPr lang="nl-NL" sz="4000" dirty="0" smtClean="0"/>
              <a:t/>
            </a:r>
            <a:br>
              <a:rPr lang="nl-NL" sz="4000" dirty="0" smtClean="0"/>
            </a:br>
            <a:r>
              <a:rPr lang="nl-NL" sz="4000" dirty="0"/>
              <a:t/>
            </a:r>
            <a:br>
              <a:rPr lang="nl-NL" sz="4000" dirty="0"/>
            </a:br>
            <a:r>
              <a:rPr lang="nl-NL" sz="4000" dirty="0" smtClean="0"/>
              <a:t/>
            </a:r>
            <a:br>
              <a:rPr lang="nl-NL" sz="4000" dirty="0" smtClean="0"/>
            </a:br>
            <a:r>
              <a:rPr lang="nl-NL" sz="4000" dirty="0"/>
              <a:t/>
            </a:r>
            <a:br>
              <a:rPr lang="nl-NL" sz="4000" dirty="0"/>
            </a:br>
            <a:r>
              <a:rPr lang="nl-NL" sz="4400" b="1" dirty="0"/>
              <a:t>Burgerparticipatie moet verankerd zijn in de </a:t>
            </a:r>
            <a:r>
              <a:rPr lang="nl-NL" sz="4400" b="1" dirty="0" err="1"/>
              <a:t>mindset</a:t>
            </a:r>
            <a:r>
              <a:rPr lang="nl-NL" sz="4400" b="1" dirty="0"/>
              <a:t> van College van B&amp;W, Gemeenteraad en gemeentelijk apparaat</a:t>
            </a:r>
            <a:r>
              <a:rPr lang="nl-NL" sz="4000" dirty="0" smtClean="0"/>
              <a:t/>
            </a:r>
            <a:br>
              <a:rPr lang="nl-NL" sz="4000" dirty="0" smtClean="0"/>
            </a:br>
            <a:endParaRPr lang="nl-NL" sz="4000" dirty="0"/>
          </a:p>
        </p:txBody>
      </p:sp>
      <p:sp>
        <p:nvSpPr>
          <p:cNvPr id="5" name="Tekstvak 4"/>
          <p:cNvSpPr txBox="1"/>
          <p:nvPr/>
        </p:nvSpPr>
        <p:spPr>
          <a:xfrm>
            <a:off x="729673" y="1986280"/>
            <a:ext cx="11286837" cy="4401205"/>
          </a:xfrm>
          <a:prstGeom prst="rect">
            <a:avLst/>
          </a:prstGeom>
          <a:noFill/>
        </p:spPr>
        <p:txBody>
          <a:bodyPr wrap="square" rtlCol="0">
            <a:spAutoFit/>
          </a:bodyPr>
          <a:lstStyle/>
          <a:p>
            <a:pPr marL="571500" lvl="0" indent="-571500">
              <a:buFont typeface="Wingdings" panose="05000000000000000000" pitchFamily="2" charset="2"/>
              <a:buChar char="ü"/>
            </a:pPr>
            <a:r>
              <a:rPr lang="nl-NL" sz="2800" dirty="0" smtClean="0"/>
              <a:t>Op </a:t>
            </a:r>
            <a:r>
              <a:rPr lang="nl-NL" sz="2800" dirty="0"/>
              <a:t>een andere manier werken vanuit de gemeente=&gt; elk burgerinitiatief wordt uitgevoerd, tenzij</a:t>
            </a:r>
          </a:p>
          <a:p>
            <a:pPr marL="571500" lvl="0" indent="-571500">
              <a:buFont typeface="Wingdings" panose="05000000000000000000" pitchFamily="2" charset="2"/>
              <a:buChar char="ü"/>
            </a:pPr>
            <a:r>
              <a:rPr lang="nl-NL" sz="2800" dirty="0"/>
              <a:t>Creëer bij de gemeente de functie van Accountmanager Burgerinitiatief. Deze onderhoudt de contacten met de initiatiefnemers, is binnen gemeente verantwoordelijk voor het gehele proces en de integrale, door de gemeente te leveren bijdrage</a:t>
            </a:r>
          </a:p>
          <a:p>
            <a:pPr marL="571500" lvl="0" indent="-571500">
              <a:buFont typeface="Wingdings" panose="05000000000000000000" pitchFamily="2" charset="2"/>
              <a:buChar char="ü"/>
            </a:pPr>
            <a:r>
              <a:rPr lang="nl-NL" sz="2800" dirty="0"/>
              <a:t>Gemeente kan verschillende rollen spelen =&gt; facilitator, mediator </a:t>
            </a:r>
            <a:r>
              <a:rPr lang="nl-NL" sz="2800" dirty="0" err="1"/>
              <a:t>etc</a:t>
            </a:r>
            <a:endParaRPr lang="nl-NL" sz="2800" dirty="0"/>
          </a:p>
          <a:p>
            <a:pPr marL="571500" lvl="0" indent="-571500">
              <a:buFont typeface="Wingdings" panose="05000000000000000000" pitchFamily="2" charset="2"/>
              <a:buChar char="ü"/>
            </a:pPr>
            <a:r>
              <a:rPr lang="nl-NL" sz="2800" dirty="0"/>
              <a:t>Burgerparticipatie en politiek kunnen schuren</a:t>
            </a:r>
          </a:p>
          <a:p>
            <a:pPr marL="571500" lvl="0" indent="-571500">
              <a:buFont typeface="Wingdings" panose="05000000000000000000" pitchFamily="2" charset="2"/>
              <a:buChar char="ü"/>
            </a:pPr>
            <a:r>
              <a:rPr lang="nl-NL" sz="2800" dirty="0"/>
              <a:t>Initiatiefnemers dragen medeverantwoordelijkheid en zijn een gelijkwaardige gesprekspartner</a:t>
            </a:r>
          </a:p>
        </p:txBody>
      </p:sp>
    </p:spTree>
    <p:extLst>
      <p:ext uri="{BB962C8B-B14F-4D97-AF65-F5344CB8AC3E}">
        <p14:creationId xmlns:p14="http://schemas.microsoft.com/office/powerpoint/2010/main" val="160804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480291" y="965807"/>
            <a:ext cx="11092872" cy="1020473"/>
          </a:xfrm>
        </p:spPr>
        <p:txBody>
          <a:bodyPr>
            <a:noAutofit/>
          </a:bodyPr>
          <a:lstStyle/>
          <a:p>
            <a:pPr lvl="0"/>
            <a:r>
              <a:rPr lang="nl-NL" sz="4000" b="1" dirty="0" smtClean="0"/>
              <a:t/>
            </a:r>
            <a:br>
              <a:rPr lang="nl-NL" sz="4000" b="1" dirty="0" smtClean="0"/>
            </a:br>
            <a:r>
              <a:rPr lang="nl-NL" sz="4000" b="1" dirty="0"/>
              <a:t/>
            </a:r>
            <a:br>
              <a:rPr lang="nl-NL" sz="4000" b="1" dirty="0"/>
            </a:br>
            <a:r>
              <a:rPr lang="nl-NL" sz="4000" b="1" dirty="0" smtClean="0"/>
              <a:t/>
            </a:r>
            <a:br>
              <a:rPr lang="nl-NL" sz="4000" b="1" dirty="0" smtClean="0"/>
            </a:br>
            <a:r>
              <a:rPr lang="nl-NL" sz="4000" dirty="0" smtClean="0"/>
              <a:t/>
            </a:r>
            <a:br>
              <a:rPr lang="nl-NL" sz="4000" dirty="0" smtClean="0"/>
            </a:br>
            <a:r>
              <a:rPr lang="nl-NL" sz="4000" dirty="0" smtClean="0"/>
              <a:t/>
            </a:r>
            <a:br>
              <a:rPr lang="nl-NL" sz="4000" dirty="0" smtClean="0"/>
            </a:br>
            <a:r>
              <a:rPr lang="nl-NL" sz="4000" dirty="0"/>
              <a:t/>
            </a:r>
            <a:br>
              <a:rPr lang="nl-NL" sz="4000" dirty="0"/>
            </a:br>
            <a:r>
              <a:rPr lang="nl-NL" sz="4000" dirty="0" smtClean="0"/>
              <a:t/>
            </a:r>
            <a:br>
              <a:rPr lang="nl-NL" sz="4000" dirty="0" smtClean="0"/>
            </a:br>
            <a:r>
              <a:rPr lang="nl-NL" sz="4000" dirty="0"/>
              <a:t/>
            </a:r>
            <a:br>
              <a:rPr lang="nl-NL" sz="4000" dirty="0"/>
            </a:br>
            <a:r>
              <a:rPr lang="nl-NL" sz="4000" b="1" dirty="0" smtClean="0"/>
              <a:t>Slotopmerking</a:t>
            </a:r>
            <a:endParaRPr lang="nl-NL" sz="4000" dirty="0"/>
          </a:p>
        </p:txBody>
      </p:sp>
      <p:sp>
        <p:nvSpPr>
          <p:cNvPr id="5" name="Tekstvak 4"/>
          <p:cNvSpPr txBox="1"/>
          <p:nvPr/>
        </p:nvSpPr>
        <p:spPr>
          <a:xfrm>
            <a:off x="886691" y="2780606"/>
            <a:ext cx="10991275" cy="1754326"/>
          </a:xfrm>
          <a:prstGeom prst="rect">
            <a:avLst/>
          </a:prstGeom>
          <a:noFill/>
        </p:spPr>
        <p:txBody>
          <a:bodyPr wrap="square" rtlCol="0">
            <a:spAutoFit/>
          </a:bodyPr>
          <a:lstStyle/>
          <a:p>
            <a:pPr lvl="0"/>
            <a:r>
              <a:rPr lang="nl-NL" sz="4000" dirty="0" smtClean="0"/>
              <a:t>Wij </a:t>
            </a:r>
            <a:r>
              <a:rPr lang="nl-NL" sz="4000" dirty="0"/>
              <a:t>verwachten op onze inbreng een schriftelijke reactie van de gemeente, los van de dialoogsessie</a:t>
            </a:r>
          </a:p>
          <a:p>
            <a:pPr marL="571500" lvl="0" indent="-571500">
              <a:buFont typeface="Wingdings" panose="05000000000000000000" pitchFamily="2" charset="2"/>
              <a:buChar char="ü"/>
            </a:pPr>
            <a:endParaRPr lang="nl-NL" sz="2800" dirty="0"/>
          </a:p>
        </p:txBody>
      </p:sp>
    </p:spTree>
    <p:extLst>
      <p:ext uri="{BB962C8B-B14F-4D97-AF65-F5344CB8AC3E}">
        <p14:creationId xmlns:p14="http://schemas.microsoft.com/office/powerpoint/2010/main" val="264567306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224</Words>
  <Application>Microsoft Office PowerPoint</Application>
  <PresentationFormat>Breedbeeld</PresentationFormat>
  <Paragraphs>21</Paragraphs>
  <Slides>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Calibri Light</vt:lpstr>
      <vt:lpstr>Wingdings</vt:lpstr>
      <vt:lpstr>Kantoorthema</vt:lpstr>
      <vt:lpstr>Highlights  Dialoogtafel 4</vt:lpstr>
      <vt:lpstr>    Geen inhoudelijk voorstel van gemeente voor Dialoogtafel </vt:lpstr>
      <vt:lpstr>Communicatie vanuit gemeente</vt:lpstr>
      <vt:lpstr>   Burgerparticipatie en Jongeren </vt:lpstr>
      <vt:lpstr>        Burgerparticipatie moet verankerd zijn in de mindset van College van B&amp;W, Gemeenteraad en gemeentelijk apparaat </vt:lpstr>
      <vt:lpstr>        Slotopmerking</vt:lpstr>
    </vt:vector>
  </TitlesOfParts>
  <Company>Gemeente Leidschendam-Voorburg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Dialoogtafel 4</dc:title>
  <dc:creator>Hans, Anne</dc:creator>
  <cp:lastModifiedBy>Hans, Anne</cp:lastModifiedBy>
  <cp:revision>3</cp:revision>
  <dcterms:created xsi:type="dcterms:W3CDTF">2021-03-26T07:46:56Z</dcterms:created>
  <dcterms:modified xsi:type="dcterms:W3CDTF">2021-03-26T15:48:22Z</dcterms:modified>
</cp:coreProperties>
</file>