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516"/>
    <p:restoredTop sz="94580"/>
  </p:normalViewPr>
  <p:slideViewPr>
    <p:cSldViewPr snapToGrid="0" snapToObjects="1">
      <p:cViewPr varScale="1">
        <p:scale>
          <a:sx n="137" d="100"/>
          <a:sy n="137" d="100"/>
        </p:scale>
        <p:origin x="-45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E675D-3112-9049-82C1-66D5BD4BEF6E}" type="datetimeFigureOut">
              <a:rPr lang="en-GB" smtClean="0"/>
              <a:pPr/>
              <a:t>12/22/20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B223-EB17-CE4D-933E-C42F6A3DCF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88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B02440-7440-4346-BA49-F19592622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062952-B08A-454E-BE06-0CFADBEB3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D45DB1-04AB-BF44-A8AC-C6EAB14E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1F6-0137-8945-973A-BD4887B52F6B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B47ED8-A55E-0447-AC0E-182E54AD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D6284C-AB90-F04F-A357-061B9AA3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425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6CCBD0-10FC-214D-8FD9-2068E927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653628-DC2B-2F43-9EB9-665F3A459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AC68D6-3FF8-454C-9B04-72CFDFE9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6F22-D3C5-F24E-951F-1BC694FECC7D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10F219-CCF8-1640-ABE9-7E59427C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8F9336-36A3-F046-9FEF-0305A8C9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37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EEB56B-5893-0A42-A582-BA4719913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A43FB7-5E09-B14E-985F-FDFBD260E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AA732B-AED3-9E42-B993-0CA41DEE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7BAF-C78C-E743-A74E-393D06E9C5A7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D7133F-0693-DE40-A778-1100D709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E92E237-A71C-C84E-A70D-648FCBB2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2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EEA7B7-A96B-0944-8563-284589AB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340C32-D2E9-6546-8F04-CBD8D5C48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76C458-4EF3-7F4C-A457-3B4C932B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8972-731A-1A4D-A3C4-BBCD2F919F3B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3E56C2-64AC-9F44-BB36-1A74CCA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AE52222-390E-2D4B-84FA-A1EE6DE7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197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EC3AC-8D7F-514D-AB5C-88B971A6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B0072E-E10F-5C48-8100-22A989C01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979FF8-A27A-0C44-BDC9-B861C3A7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8B08-2D87-834B-B87B-104A30B40037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DC3CC80-456A-564C-8728-3D1E1377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A4D9B40-D3D0-1B43-9DDD-A84D1907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1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233854-173A-384E-9365-660CED4A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D62EEA-D5C4-F84E-BEF2-B8DBFC8C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36C5C8-CDCD-0341-929F-574AED6E8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FA4D8E-BA60-E24D-8AEA-ABC420FB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FEC0-A39D-7843-A6ED-C08CB3752BA2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0C4233-8C9D-8E4D-A2CB-769FD85D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454155-7441-FF46-A425-BC6CE90C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51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F6A06C4-0975-FE42-A277-BAD7E9CC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75F169-C7A2-7541-8C37-783965E4B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62B46D-EFB5-304B-8285-6AFF802AB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4277EB-ED7F-5C4E-B4C2-2FC0E62FD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43B6949-4D97-6448-B043-C562C93DC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7326D4-74EF-A248-9D49-13938DF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F9C-8C87-C140-B93E-9A8245D944EC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0D2B96-7FB9-DB45-8744-9697A13F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670658-C276-C04A-90B9-F4C5E38C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807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D56B0F-AA51-CC4D-96D2-8CD0A726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01F49-E4B8-CA4F-BE91-2A5EE155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B054-187F-2F4C-9D93-3CF3AA3699E7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BB1721-E62E-1C47-B286-60C317CA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C46BE5-9465-E048-924C-9959798B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52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C9E99B3-F068-0243-9E70-06BFB3EB2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F91-8789-554D-9264-198A67616FE1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39ADF0-8134-E446-ACDF-A88CB74E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294A07B-D7BF-F845-AB32-27F74DE4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561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C5234B-B5E9-0440-98A1-2B4F06A8B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C17526-4789-6145-8992-CA6B1F6A8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6A9C94-7AC0-B04D-808A-69B58D069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ABF71A-D4A7-8341-B9A5-5E707B90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DDB-201A-4544-B60E-B3EE97C03142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A4D111-10CC-9D48-AD9E-670D70F8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FA0706-0481-424E-8427-342A5A71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5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97BCC60-F9C3-C14F-95F4-D1F16482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4E871E-F639-C246-99B8-0B8305DAE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0A4471-3835-284E-9E8F-374A437FE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B0AA7F-30C7-B245-8206-C249F8F9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814E-5FD5-8641-9900-3136529A6D17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2B32C5B-E7C6-EC46-8226-055DD9F3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B6FD9E-8F54-074A-9C22-FA8E8402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74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99AE66-A384-8E44-97D5-EB0BD0C3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8C8F31-A428-0448-8779-9CE4C5042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A6BE01-2001-5949-A23D-DA994315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CE75-2A87-2841-B8FD-AF5FBCF383E8}" type="datetime1">
              <a:rPr lang="en-US" smtClean="0"/>
              <a:pPr/>
              <a:t>12/22/20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79A5A-2E4E-6C46-BF32-6B3AC6196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1DD5C3-F69D-0E43-A2F5-699C0C274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7C84-7C0E-D44A-8843-5DD39F0D0F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699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-lv.nl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gesprekmetlv.nl/projecten/burgerparticipatie+energietransitie/default.asp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vtuinen@leidschendam-voorburg.nl" TargetMode="External"/><Relationship Id="rId4" Type="http://schemas.openxmlformats.org/officeDocument/2006/relationships/hyperlink" Target="https://www.ec-lv.nl/" TargetMode="External"/><Relationship Id="rId5" Type="http://schemas.openxmlformats.org/officeDocument/2006/relationships/hyperlink" Target="mailto:info@ec-lv.nl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gesprekmetlv.nl/energietransit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erbeterjehuis.nl/energiesubsidiewijzer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000EC8-2588-6C44-AFDE-36EE8148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Webinar VvE’s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9B2F5D-7A3E-DA4B-89DE-12DDA2BD5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29 oktober 2020, start 20:00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55F354-1C48-E243-AF5F-5B69F02BA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93E2CF5-6582-C642-BEE5-9ACB585B1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192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39DD95-AE3F-0C47-BC1F-6606AAE0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D08674A-B46B-FF44-ACB0-CA182D445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Ondersteuning nodig, maar niet wachten op de overheid</a:t>
            </a:r>
          </a:p>
          <a:p>
            <a:r>
              <a:rPr lang="nl-NL" dirty="0"/>
              <a:t>Aansluiten bij ‘natuurlijke’ vervangingsmomenten: </a:t>
            </a:r>
            <a:r>
              <a:rPr lang="nl-NL" dirty="0" err="1"/>
              <a:t>Meerjaren</a:t>
            </a:r>
            <a:r>
              <a:rPr lang="nl-NL" dirty="0"/>
              <a:t> Onderhoudsplan, dekkende VvE-bijdrage</a:t>
            </a:r>
          </a:p>
          <a:p>
            <a:r>
              <a:rPr lang="en-US" dirty="0"/>
              <a:t>‘</a:t>
            </a:r>
            <a:r>
              <a:rPr lang="nl-NL" dirty="0"/>
              <a:t>No </a:t>
            </a:r>
            <a:r>
              <a:rPr lang="nl-NL" dirty="0" err="1"/>
              <a:t>regret</a:t>
            </a:r>
            <a:r>
              <a:rPr lang="nl-NL" dirty="0"/>
              <a:t>’-maatregelen (isoleren)</a:t>
            </a:r>
          </a:p>
          <a:p>
            <a:r>
              <a:rPr lang="nl-NL" dirty="0"/>
              <a:t>Energieadvies en procesbegeleiding. Model Den Haag</a:t>
            </a:r>
            <a:r>
              <a:rPr lang="en-US" dirty="0"/>
              <a:t>?</a:t>
            </a:r>
          </a:p>
          <a:p>
            <a:r>
              <a:rPr lang="nl-NL" dirty="0"/>
              <a:t>Leden bewust maken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3F021A-0A22-6A41-B3EE-2F22CBDC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FCA65EE-8455-5147-BB2E-BD0EEE9A4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0" y="430558"/>
            <a:ext cx="5410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514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19B216-C28D-234C-AD0F-0280637A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8A1072-CBB1-024A-BA12-86E3A202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nl-NL" dirty="0"/>
              <a:t>RRE 2020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Energieadvies van een energiecoach van Energy Common LV</a:t>
            </a:r>
          </a:p>
          <a:p>
            <a:pPr lvl="1">
              <a:buFont typeface="System Font Regular"/>
              <a:buChar char="−"/>
            </a:pPr>
            <a:r>
              <a:rPr lang="nl-NL" dirty="0" err="1"/>
              <a:t>Woonwijzerbox</a:t>
            </a:r>
            <a:endParaRPr lang="nl-NL" dirty="0"/>
          </a:p>
          <a:p>
            <a:pPr lvl="1">
              <a:buFont typeface="System Font Regular"/>
              <a:buChar char="−"/>
            </a:pPr>
            <a:r>
              <a:rPr lang="nl-NL" dirty="0"/>
              <a:t>Radiatorventilatoren</a:t>
            </a:r>
          </a:p>
          <a:p>
            <a:r>
              <a:rPr lang="nl-NL" dirty="0"/>
              <a:t>RRE 2021, Bestemmingsreserve D &amp; ET nog in te vullen</a:t>
            </a:r>
          </a:p>
          <a:p>
            <a:r>
              <a:rPr lang="nl-NL" dirty="0"/>
              <a:t>Maak nu uw plan om optimaal te profiteren van de mogelijkheden</a:t>
            </a:r>
          </a:p>
          <a:p>
            <a:r>
              <a:rPr lang="nl-NL" dirty="0"/>
              <a:t>Community-platform </a:t>
            </a:r>
            <a:r>
              <a:rPr lang="nl-NL" dirty="0">
                <a:hlinkClick r:id="rId2"/>
              </a:rPr>
              <a:t>www.ingesprekmetlv.nl/energietransitie</a:t>
            </a:r>
            <a:endParaRPr lang="nl-NL" dirty="0"/>
          </a:p>
          <a:p>
            <a:r>
              <a:rPr lang="nl-NL" dirty="0"/>
              <a:t>Energy Common </a:t>
            </a:r>
            <a:r>
              <a:rPr lang="nl-NL" dirty="0">
                <a:hlinkClick r:id="rId3"/>
              </a:rPr>
              <a:t>www.ec-lv.nl</a:t>
            </a:r>
            <a:r>
              <a:rPr lang="nl-NL" dirty="0"/>
              <a:t> </a:t>
            </a:r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681B4E2-4F83-B844-8F30-55EFE75A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3002F0-1292-0647-8F07-804E7CACE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929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Meest gestelde/interessante vragen uit de chat?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5835EC-ABC3-7E44-B813-B382C1CD2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55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Terugkijken op YouTube</a:t>
            </a:r>
          </a:p>
          <a:p>
            <a:r>
              <a:rPr lang="nl-NL" dirty="0"/>
              <a:t>Informatieblad met besproken info en antwoorden</a:t>
            </a:r>
          </a:p>
          <a:p>
            <a:r>
              <a:rPr lang="nl-NL" dirty="0" err="1"/>
              <a:t>Mid</a:t>
            </a:r>
            <a:r>
              <a:rPr lang="nl-NL" dirty="0"/>
              <a:t>-januari 2020 weer</a:t>
            </a:r>
          </a:p>
          <a:p>
            <a:r>
              <a:rPr lang="nl-NL" dirty="0"/>
              <a:t>Daarna 2-maandelijks voorbeelden/thema’s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5835EC-ABC3-7E44-B813-B382C1CD2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039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AB4A11-D7C6-F944-87A6-1BA34BBF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1E1E97-F8FC-784A-B11A-49DA9DB1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nl-NL" dirty="0"/>
              <a:t>Bedankt voor uw deelname. Wij staan open voor vragen, suggesties en goede ideeën!</a:t>
            </a:r>
          </a:p>
          <a:p>
            <a:pPr marL="457200" lvl="1" indent="0">
              <a:spcBef>
                <a:spcPts val="2000"/>
              </a:spcBef>
              <a:buNone/>
            </a:pPr>
            <a:r>
              <a:rPr lang="nl-NL" dirty="0"/>
              <a:t>Gemeente: web </a:t>
            </a:r>
            <a:r>
              <a:rPr lang="nl-NL" dirty="0">
                <a:hlinkClick r:id="rId2"/>
              </a:rPr>
              <a:t>www.ingesprekmetlv.nl/energietransitie</a:t>
            </a:r>
            <a:r>
              <a:rPr lang="nl-NL" dirty="0"/>
              <a:t> en e-mail </a:t>
            </a:r>
            <a:r>
              <a:rPr lang="nl-NL" dirty="0">
                <a:hlinkClick r:id="rId3"/>
              </a:rPr>
              <a:t>evtuinen@leidschendam-voorburg.nl</a:t>
            </a:r>
            <a:endParaRPr lang="nl-NL" dirty="0"/>
          </a:p>
          <a:p>
            <a:pPr marL="457200" lvl="1" indent="0">
              <a:spcBef>
                <a:spcPts val="2000"/>
              </a:spcBef>
              <a:buNone/>
            </a:pPr>
            <a:r>
              <a:rPr lang="nl-NL" dirty="0"/>
              <a:t>Energy Common: web </a:t>
            </a:r>
            <a:r>
              <a:rPr lang="nl-NL" dirty="0">
                <a:hlinkClick r:id="rId4"/>
              </a:rPr>
              <a:t>www.ec-lv.nl</a:t>
            </a:r>
            <a:r>
              <a:rPr lang="nl-NL" dirty="0"/>
              <a:t> en e-mail </a:t>
            </a:r>
            <a:r>
              <a:rPr lang="nl-NL" dirty="0">
                <a:hlinkClick r:id="rId5"/>
              </a:rPr>
              <a:t>info@ec-lv.nl</a:t>
            </a:r>
            <a:r>
              <a:rPr lang="nl-NL" dirty="0"/>
              <a:t> </a:t>
            </a: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44123C-E3F6-744B-AC4B-3237CFF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12D08B-BA79-0D46-AF43-FDE82BFCB2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5835EC-ABC3-7E44-B813-B382C1CD2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380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000EC8-2588-6C44-AFDE-36EE8148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Webinar VvE’s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9B2F5D-7A3E-DA4B-89DE-12DDA2BD5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Gemeente LV in samenwerking met Energy Common LV</a:t>
            </a:r>
          </a:p>
          <a:p>
            <a:r>
              <a:rPr lang="nl-NL" dirty="0"/>
              <a:t>Esmeralda van Tuinen en Hank 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472409-3F4B-664B-A65D-BA3187A86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C67ABC-69E9-454D-A676-2268380CE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81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D44B3E-5666-4347-804C-316E932F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8654A8-5207-6C42-9E3E-49357D370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Introductie</a:t>
            </a:r>
          </a:p>
          <a:p>
            <a:r>
              <a:rPr lang="nl-NL" dirty="0"/>
              <a:t>Presentatie/dialoog</a:t>
            </a:r>
            <a:endParaRPr lang="nl-NL" dirty="0" smtClean="0"/>
          </a:p>
          <a:p>
            <a:r>
              <a:rPr lang="nl-NL" dirty="0" smtClean="0"/>
              <a:t>Interactie </a:t>
            </a:r>
            <a:r>
              <a:rPr lang="nl-NL" dirty="0"/>
              <a:t>met </a:t>
            </a:r>
            <a:r>
              <a:rPr lang="nl-NL" dirty="0" err="1"/>
              <a:t>Mentimeter</a:t>
            </a:r>
            <a:endParaRPr lang="nl-NL" dirty="0"/>
          </a:p>
          <a:p>
            <a:r>
              <a:rPr lang="nl-NL" dirty="0"/>
              <a:t>Afsluiting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E781FF-47F7-F048-8955-77D30CDD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B5F40D-4E9F-A34F-A11D-4C716FED2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00" y="402363"/>
            <a:ext cx="5737500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74EB66A-A047-994C-A8A2-B073073CF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52" y="5061857"/>
            <a:ext cx="618320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353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22FD15-CA0B-F440-9D07-FFD5A886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4E1D76-3FBA-004A-99C2-ADA96405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Coöperatief inwonersinitiatief</a:t>
            </a:r>
          </a:p>
          <a:p>
            <a:r>
              <a:rPr lang="nl-NL" dirty="0"/>
              <a:t>Onafhankelijk, vrijwilligers</a:t>
            </a:r>
          </a:p>
          <a:p>
            <a:r>
              <a:rPr lang="nl-NL" dirty="0"/>
              <a:t>Informatie delen, o.a. door energiecoaches</a:t>
            </a:r>
          </a:p>
          <a:p>
            <a:r>
              <a:rPr lang="nl-NL" dirty="0"/>
              <a:t>Gesprekspartner gemeente</a:t>
            </a:r>
          </a:p>
          <a:p>
            <a:r>
              <a:rPr lang="nl-NL" dirty="0"/>
              <a:t>Energie lokaal opwekken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3A3155-1C12-CA4B-A24F-25A801F7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E00B4C-300F-1343-A547-66E83DA9B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0" y="430558"/>
            <a:ext cx="5410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336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790B56-D49C-2642-9640-19F1C225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ACE85E-E06F-1548-8DD2-43ACC579E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Doelstellingen Klimaatakkoord</a:t>
            </a:r>
          </a:p>
          <a:p>
            <a:r>
              <a:rPr lang="nl-NL" dirty="0"/>
              <a:t>Gemeente regierol lokale energiestrategie</a:t>
            </a:r>
          </a:p>
          <a:p>
            <a:r>
              <a:rPr lang="nl-NL" dirty="0"/>
              <a:t>Stakeholders: woningcorporaties, </a:t>
            </a:r>
            <a:r>
              <a:rPr lang="nl-NL" dirty="0" err="1"/>
              <a:t>Stedin</a:t>
            </a:r>
            <a:r>
              <a:rPr lang="nl-NL" dirty="0"/>
              <a:t>, MKB LV, Duurzaam LV, Energy Common LV</a:t>
            </a:r>
          </a:p>
          <a:p>
            <a:r>
              <a:rPr lang="nl-NL" dirty="0"/>
              <a:t>Per wijk: welke alternatieven voor aardgas?</a:t>
            </a:r>
          </a:p>
          <a:p>
            <a:r>
              <a:rPr lang="nl-NL" dirty="0"/>
              <a:t>Laagste maatschappelijke kosten</a:t>
            </a: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7312EB-593E-8149-9426-C80325F1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B0E439-2446-3849-B143-A9F8BDA60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73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915EEB8-FE68-3849-A7ED-B57CFF2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5FDB73-1DA4-014A-93CF-70F65B527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Hoe urgent van aardgas af? Hybride alternatieven?</a:t>
            </a:r>
          </a:p>
          <a:p>
            <a:r>
              <a:rPr lang="nl-NL" dirty="0"/>
              <a:t>Wijkaanpak? Kleinschaliger initiatieven?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EB318E-FF3D-C143-BF38-8BF7E7B2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5D304A-D0F0-A442-B871-93D3BDB09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0" y="430558"/>
            <a:ext cx="5410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742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93CC84-2CF3-F843-A4BF-AFCBD662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8E8A5E-CF9F-444D-A6E7-A366E4C1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Uitgangspuntennotitie</a:t>
            </a:r>
          </a:p>
          <a:p>
            <a:r>
              <a:rPr lang="nl-NL" dirty="0"/>
              <a:t>Wijkvolgorde, na aanwijzing 10 jaar de tijd</a:t>
            </a:r>
          </a:p>
          <a:p>
            <a:r>
              <a:rPr lang="nl-NL" dirty="0"/>
              <a:t>Bestaande subsidies </a:t>
            </a:r>
            <a:r>
              <a:rPr lang="nl-NL" sz="2400" dirty="0">
                <a:hlinkClick r:id="rId2"/>
              </a:rPr>
              <a:t>https://www.verbeterjehuis.nl/energiesubsidiewijzer/</a:t>
            </a:r>
            <a:endParaRPr lang="nl-NL" sz="2400" dirty="0"/>
          </a:p>
          <a:p>
            <a:pPr lvl="1">
              <a:spcBef>
                <a:spcPts val="1000"/>
              </a:spcBef>
              <a:buFont typeface="System Font Regular"/>
              <a:buChar char="−"/>
            </a:pPr>
            <a:r>
              <a:rPr lang="nl-NL" dirty="0"/>
              <a:t>Subsidie energieadvies en procesbegeleiding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Subsidie Energiebesparing Eigen Huis (SEEH)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Investeringssubsidie Duurzame Energie</a:t>
            </a:r>
          </a:p>
          <a:p>
            <a:r>
              <a:rPr lang="nl-NL" dirty="0"/>
              <a:t>VvE </a:t>
            </a:r>
            <a:r>
              <a:rPr lang="nl-NL" dirty="0" err="1"/>
              <a:t>Energiebespaarlening</a:t>
            </a:r>
            <a:r>
              <a:rPr lang="nl-NL" dirty="0"/>
              <a:t> (Nationaal Warmtefonds, gemeente: 1,1 %)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89FDA55-AF09-9541-9BB8-D61AA4D4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92A5507-1676-5F48-8B68-DA2AF9617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458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A725FC-C4ED-1543-8D22-3C8E2379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717CA2D-7B32-F641-9383-98EE85CC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Zorg blijft bestaan dat veel kleine VvE’s dit niet kunnen betalen</a:t>
            </a:r>
          </a:p>
          <a:p>
            <a:r>
              <a:rPr lang="nl-NL" dirty="0"/>
              <a:t>Gaat de gemeente meer doen om woningbezitters tegemoet te komen? Wat gebeurt er met de Eneco-gelden? </a:t>
            </a:r>
          </a:p>
          <a:p>
            <a:r>
              <a:rPr lang="nl-NL" dirty="0"/>
              <a:t>Huidige regelingen kennen veel kleine lettertjes. Kleinere, cumulatieve stappen, minder stringente voorwaarden</a:t>
            </a:r>
            <a:r>
              <a:rPr lang="en-GB" dirty="0"/>
              <a:t>?</a:t>
            </a:r>
          </a:p>
          <a:p>
            <a:r>
              <a:rPr lang="nl-NL" dirty="0"/>
              <a:t>Steun voor opschaalbare pilotprojecten?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B28B96-C43A-4747-8B5A-CBB014A3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D54051-CD6D-C54F-B282-DD4DF180F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0" y="430558"/>
            <a:ext cx="5410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9840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19B216-C28D-234C-AD0F-0280637A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8A1072-CBB1-024A-BA12-86E3A202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nl-NL" dirty="0"/>
              <a:t>Bestemmingsreserve duurzaamheid en energietransitie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Totaal € 46.000k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In de periode 2021-2024 jaarlijks € 1.875k </a:t>
            </a:r>
          </a:p>
          <a:p>
            <a:r>
              <a:rPr lang="nl-NL" dirty="0"/>
              <a:t>Samen kijken hoe we de VvE-ondersteuning verder kunnen vormgeven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Ondersteuning opstellen MJOP		− Handelingsperspectief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Energieadvies				− Procesbegeleiding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Advies bij offertes vergelijken		− Lijst adviseurs/bedrijven</a:t>
            </a:r>
          </a:p>
          <a:p>
            <a:pPr lvl="1">
              <a:buFont typeface="System Font Regular"/>
              <a:buChar char="−"/>
            </a:pPr>
            <a:r>
              <a:rPr lang="nl-NL" dirty="0"/>
              <a:t>Vraagbundeling				− Informatie delen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681B4E2-4F83-B844-8F30-55EFE75A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7C84-7C0E-D44A-8843-5DD39F0D0F4F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3002F0-1292-0647-8F07-804E7CACE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0688"/>
            <a:ext cx="5020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752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430</Words>
  <Application>Microsoft Macintosh PowerPoint</Application>
  <PresentationFormat>Custom</PresentationFormat>
  <Paragraphs>85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Webinar VvE’s</vt:lpstr>
      <vt:lpstr>Webinar VvE’s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VvE’s 29/10/2020</dc:title>
  <dc:creator>Hank Ort</dc:creator>
  <cp:lastModifiedBy>Esmeralda van Tuinen</cp:lastModifiedBy>
  <cp:revision>25</cp:revision>
  <dcterms:created xsi:type="dcterms:W3CDTF">2020-12-22T15:09:54Z</dcterms:created>
  <dcterms:modified xsi:type="dcterms:W3CDTF">2020-12-22T15:10:56Z</dcterms:modified>
</cp:coreProperties>
</file>