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8" r:id="rId2"/>
    <p:sldId id="301" r:id="rId3"/>
    <p:sldId id="302" r:id="rId4"/>
    <p:sldId id="303" r:id="rId5"/>
    <p:sldId id="259" r:id="rId6"/>
    <p:sldId id="300" r:id="rId7"/>
    <p:sldId id="311" r:id="rId8"/>
    <p:sldId id="305" r:id="rId9"/>
    <p:sldId id="307" r:id="rId10"/>
    <p:sldId id="308" r:id="rId11"/>
    <p:sldId id="348" r:id="rId12"/>
    <p:sldId id="349" r:id="rId13"/>
    <p:sldId id="309" r:id="rId14"/>
    <p:sldId id="310" r:id="rId15"/>
    <p:sldId id="312" r:id="rId16"/>
    <p:sldId id="352" r:id="rId17"/>
    <p:sldId id="318" r:id="rId18"/>
    <p:sldId id="353" r:id="rId19"/>
    <p:sldId id="313" r:id="rId20"/>
    <p:sldId id="315" r:id="rId21"/>
    <p:sldId id="316" r:id="rId22"/>
    <p:sldId id="319" r:id="rId23"/>
    <p:sldId id="321" r:id="rId24"/>
    <p:sldId id="322" r:id="rId25"/>
    <p:sldId id="323" r:id="rId26"/>
    <p:sldId id="325" r:id="rId27"/>
    <p:sldId id="330" r:id="rId28"/>
    <p:sldId id="324" r:id="rId29"/>
    <p:sldId id="326" r:id="rId30"/>
    <p:sldId id="327" r:id="rId31"/>
    <p:sldId id="328" r:id="rId32"/>
    <p:sldId id="329" r:id="rId33"/>
    <p:sldId id="354" r:id="rId34"/>
    <p:sldId id="332" r:id="rId35"/>
    <p:sldId id="333" r:id="rId36"/>
    <p:sldId id="334" r:id="rId37"/>
    <p:sldId id="331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7" r:id="rId50"/>
    <p:sldId id="350" r:id="rId51"/>
    <p:sldId id="351" r:id="rId5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4630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-112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58" Type="http://schemas.microsoft.com/office/2016/11/relationships/changesInfo" Target="changesInfos/changesInfo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WM Matchett" userId="3b36218268cea21a" providerId="LiveId" clId="{449540D8-223D-4807-91D0-D0AD82F0A88C}"/>
    <pc:docChg chg="undo custSel modSld">
      <pc:chgData name="RWM Matchett" userId="3b36218268cea21a" providerId="LiveId" clId="{449540D8-223D-4807-91D0-D0AD82F0A88C}" dt="2021-05-03T13:59:34.653" v="631" actId="27636"/>
      <pc:docMkLst>
        <pc:docMk/>
      </pc:docMkLst>
      <pc:sldChg chg="modSp mod">
        <pc:chgData name="RWM Matchett" userId="3b36218268cea21a" providerId="LiveId" clId="{449540D8-223D-4807-91D0-D0AD82F0A88C}" dt="2021-05-03T13:53:02.143" v="186" actId="20577"/>
        <pc:sldMkLst>
          <pc:docMk/>
          <pc:sldMk cId="389061664" sldId="301"/>
        </pc:sldMkLst>
        <pc:spChg chg="mod">
          <ac:chgData name="RWM Matchett" userId="3b36218268cea21a" providerId="LiveId" clId="{449540D8-223D-4807-91D0-D0AD82F0A88C}" dt="2021-05-03T13:53:02.143" v="186" actId="20577"/>
          <ac:spMkLst>
            <pc:docMk/>
            <pc:sldMk cId="389061664" sldId="301"/>
            <ac:spMk id="3" creationId="{348BA00C-8F4F-4587-B5A9-6A9A7AD0088E}"/>
          </ac:spMkLst>
        </pc:spChg>
      </pc:sldChg>
      <pc:sldChg chg="modSp mod">
        <pc:chgData name="RWM Matchett" userId="3b36218268cea21a" providerId="LiveId" clId="{449540D8-223D-4807-91D0-D0AD82F0A88C}" dt="2021-05-03T13:52:50.113" v="157" actId="20577"/>
        <pc:sldMkLst>
          <pc:docMk/>
          <pc:sldMk cId="1448946772" sldId="311"/>
        </pc:sldMkLst>
        <pc:spChg chg="mod">
          <ac:chgData name="RWM Matchett" userId="3b36218268cea21a" providerId="LiveId" clId="{449540D8-223D-4807-91D0-D0AD82F0A88C}" dt="2021-05-03T13:52:50.113" v="157" actId="20577"/>
          <ac:spMkLst>
            <pc:docMk/>
            <pc:sldMk cId="1448946772" sldId="311"/>
            <ac:spMk id="2" creationId="{537E03B1-5B43-4D73-9230-8587C74217C4}"/>
          </ac:spMkLst>
        </pc:spChg>
      </pc:sldChg>
      <pc:sldChg chg="modSp mod">
        <pc:chgData name="RWM Matchett" userId="3b36218268cea21a" providerId="LiveId" clId="{449540D8-223D-4807-91D0-D0AD82F0A88C}" dt="2021-05-02T05:39:02.895" v="125"/>
        <pc:sldMkLst>
          <pc:docMk/>
          <pc:sldMk cId="3350905563" sldId="319"/>
        </pc:sldMkLst>
        <pc:picChg chg="mod">
          <ac:chgData name="RWM Matchett" userId="3b36218268cea21a" providerId="LiveId" clId="{449540D8-223D-4807-91D0-D0AD82F0A88C}" dt="2021-05-02T05:39:02.895" v="125"/>
          <ac:picMkLst>
            <pc:docMk/>
            <pc:sldMk cId="3350905563" sldId="319"/>
            <ac:picMk id="8" creationId="{6757AD2A-AB3B-4BA4-BF2F-22133007D410}"/>
          </ac:picMkLst>
        </pc:picChg>
      </pc:sldChg>
      <pc:sldChg chg="modSp">
        <pc:chgData name="RWM Matchett" userId="3b36218268cea21a" providerId="LiveId" clId="{449540D8-223D-4807-91D0-D0AD82F0A88C}" dt="2021-05-02T05:39:15.449" v="126"/>
        <pc:sldMkLst>
          <pc:docMk/>
          <pc:sldMk cId="3944629221" sldId="321"/>
        </pc:sldMkLst>
        <pc:picChg chg="mod">
          <ac:chgData name="RWM Matchett" userId="3b36218268cea21a" providerId="LiveId" clId="{449540D8-223D-4807-91D0-D0AD82F0A88C}" dt="2021-05-02T05:39:15.449" v="126"/>
          <ac:picMkLst>
            <pc:docMk/>
            <pc:sldMk cId="3944629221" sldId="321"/>
            <ac:picMk id="6" creationId="{ACA4BD5B-984E-4705-88FE-C53CB7729AFA}"/>
          </ac:picMkLst>
        </pc:picChg>
      </pc:sldChg>
      <pc:sldChg chg="modSp mod">
        <pc:chgData name="RWM Matchett" userId="3b36218268cea21a" providerId="LiveId" clId="{449540D8-223D-4807-91D0-D0AD82F0A88C}" dt="2021-05-03T13:53:39.406" v="195" actId="20577"/>
        <pc:sldMkLst>
          <pc:docMk/>
          <pc:sldMk cId="3378509713" sldId="331"/>
        </pc:sldMkLst>
        <pc:spChg chg="mod">
          <ac:chgData name="RWM Matchett" userId="3b36218268cea21a" providerId="LiveId" clId="{449540D8-223D-4807-91D0-D0AD82F0A88C}" dt="2021-05-03T13:53:39.406" v="195" actId="20577"/>
          <ac:spMkLst>
            <pc:docMk/>
            <pc:sldMk cId="3378509713" sldId="331"/>
            <ac:spMk id="3" creationId="{46552F8C-9820-4BF3-82FD-B3DCCC69FAD9}"/>
          </ac:spMkLst>
        </pc:spChg>
      </pc:sldChg>
      <pc:sldChg chg="modSp mod">
        <pc:chgData name="RWM Matchett" userId="3b36218268cea21a" providerId="LiveId" clId="{449540D8-223D-4807-91D0-D0AD82F0A88C}" dt="2021-05-03T13:53:30.301" v="189" actId="20577"/>
        <pc:sldMkLst>
          <pc:docMk/>
          <pc:sldMk cId="4070426014" sldId="334"/>
        </pc:sldMkLst>
        <pc:spChg chg="mod">
          <ac:chgData name="RWM Matchett" userId="3b36218268cea21a" providerId="LiveId" clId="{449540D8-223D-4807-91D0-D0AD82F0A88C}" dt="2021-05-03T13:53:30.301" v="189" actId="20577"/>
          <ac:spMkLst>
            <pc:docMk/>
            <pc:sldMk cId="4070426014" sldId="334"/>
            <ac:spMk id="2" creationId="{537E03B1-5B43-4D73-9230-8587C74217C4}"/>
          </ac:spMkLst>
        </pc:spChg>
      </pc:sldChg>
      <pc:sldChg chg="modSp mod">
        <pc:chgData name="RWM Matchett" userId="3b36218268cea21a" providerId="LiveId" clId="{449540D8-223D-4807-91D0-D0AD82F0A88C}" dt="2021-05-03T13:54:50.704" v="323" actId="20577"/>
        <pc:sldMkLst>
          <pc:docMk/>
          <pc:sldMk cId="2377950126" sldId="335"/>
        </pc:sldMkLst>
        <pc:spChg chg="mod">
          <ac:chgData name="RWM Matchett" userId="3b36218268cea21a" providerId="LiveId" clId="{449540D8-223D-4807-91D0-D0AD82F0A88C}" dt="2021-05-03T13:54:50.704" v="323" actId="20577"/>
          <ac:spMkLst>
            <pc:docMk/>
            <pc:sldMk cId="2377950126" sldId="335"/>
            <ac:spMk id="2" creationId="{90C4C5F3-E218-4C20-BF5C-677076ED06AF}"/>
          </ac:spMkLst>
        </pc:spChg>
      </pc:sldChg>
      <pc:sldChg chg="modSp mod">
        <pc:chgData name="RWM Matchett" userId="3b36218268cea21a" providerId="LiveId" clId="{449540D8-223D-4807-91D0-D0AD82F0A88C}" dt="2021-05-03T13:55:02.814" v="332" actId="20577"/>
        <pc:sldMkLst>
          <pc:docMk/>
          <pc:sldMk cId="766844096" sldId="336"/>
        </pc:sldMkLst>
        <pc:spChg chg="mod">
          <ac:chgData name="RWM Matchett" userId="3b36218268cea21a" providerId="LiveId" clId="{449540D8-223D-4807-91D0-D0AD82F0A88C}" dt="2021-05-03T13:54:36.235" v="300" actId="20577"/>
          <ac:spMkLst>
            <pc:docMk/>
            <pc:sldMk cId="766844096" sldId="336"/>
            <ac:spMk id="2" creationId="{90C4C5F3-E218-4C20-BF5C-677076ED06AF}"/>
          </ac:spMkLst>
        </pc:spChg>
        <pc:spChg chg="mod">
          <ac:chgData name="RWM Matchett" userId="3b36218268cea21a" providerId="LiveId" clId="{449540D8-223D-4807-91D0-D0AD82F0A88C}" dt="2021-05-03T13:55:02.814" v="332" actId="20577"/>
          <ac:spMkLst>
            <pc:docMk/>
            <pc:sldMk cId="766844096" sldId="336"/>
            <ac:spMk id="3" creationId="{46552F8C-9820-4BF3-82FD-B3DCCC69FAD9}"/>
          </ac:spMkLst>
        </pc:spChg>
      </pc:sldChg>
      <pc:sldChg chg="modSp mod">
        <pc:chgData name="RWM Matchett" userId="3b36218268cea21a" providerId="LiveId" clId="{449540D8-223D-4807-91D0-D0AD82F0A88C}" dt="2021-05-03T13:55:18.959" v="359" actId="20577"/>
        <pc:sldMkLst>
          <pc:docMk/>
          <pc:sldMk cId="3388981244" sldId="337"/>
        </pc:sldMkLst>
        <pc:spChg chg="mod">
          <ac:chgData name="RWM Matchett" userId="3b36218268cea21a" providerId="LiveId" clId="{449540D8-223D-4807-91D0-D0AD82F0A88C}" dt="2021-05-03T13:55:18.959" v="359" actId="20577"/>
          <ac:spMkLst>
            <pc:docMk/>
            <pc:sldMk cId="3388981244" sldId="337"/>
            <ac:spMk id="3" creationId="{46552F8C-9820-4BF3-82FD-B3DCCC69FAD9}"/>
          </ac:spMkLst>
        </pc:spChg>
      </pc:sldChg>
      <pc:sldChg chg="modSp mod">
        <pc:chgData name="RWM Matchett" userId="3b36218268cea21a" providerId="LiveId" clId="{449540D8-223D-4807-91D0-D0AD82F0A88C}" dt="2021-05-03T13:56:10.166" v="416" actId="20577"/>
        <pc:sldMkLst>
          <pc:docMk/>
          <pc:sldMk cId="2955114855" sldId="339"/>
        </pc:sldMkLst>
        <pc:spChg chg="mod">
          <ac:chgData name="RWM Matchett" userId="3b36218268cea21a" providerId="LiveId" clId="{449540D8-223D-4807-91D0-D0AD82F0A88C}" dt="2021-05-03T13:56:10.166" v="416" actId="20577"/>
          <ac:spMkLst>
            <pc:docMk/>
            <pc:sldMk cId="2955114855" sldId="339"/>
            <ac:spMk id="2" creationId="{90C4C5F3-E218-4C20-BF5C-677076ED06AF}"/>
          </ac:spMkLst>
        </pc:spChg>
        <pc:spChg chg="mod">
          <ac:chgData name="RWM Matchett" userId="3b36218268cea21a" providerId="LiveId" clId="{449540D8-223D-4807-91D0-D0AD82F0A88C}" dt="2021-05-03T13:56:00.011" v="404" actId="20577"/>
          <ac:spMkLst>
            <pc:docMk/>
            <pc:sldMk cId="2955114855" sldId="339"/>
            <ac:spMk id="3" creationId="{46552F8C-9820-4BF3-82FD-B3DCCC69FAD9}"/>
          </ac:spMkLst>
        </pc:spChg>
      </pc:sldChg>
      <pc:sldChg chg="modSp mod">
        <pc:chgData name="RWM Matchett" userId="3b36218268cea21a" providerId="LiveId" clId="{449540D8-223D-4807-91D0-D0AD82F0A88C}" dt="2021-05-03T13:56:44.520" v="454" actId="20577"/>
        <pc:sldMkLst>
          <pc:docMk/>
          <pc:sldMk cId="4193161461" sldId="340"/>
        </pc:sldMkLst>
        <pc:spChg chg="mod">
          <ac:chgData name="RWM Matchett" userId="3b36218268cea21a" providerId="LiveId" clId="{449540D8-223D-4807-91D0-D0AD82F0A88C}" dt="2021-05-03T13:56:44.520" v="454" actId="20577"/>
          <ac:spMkLst>
            <pc:docMk/>
            <pc:sldMk cId="4193161461" sldId="340"/>
            <ac:spMk id="3" creationId="{46552F8C-9820-4BF3-82FD-B3DCCC69FAD9}"/>
          </ac:spMkLst>
        </pc:spChg>
      </pc:sldChg>
      <pc:sldChg chg="modSp mod">
        <pc:chgData name="RWM Matchett" userId="3b36218268cea21a" providerId="LiveId" clId="{449540D8-223D-4807-91D0-D0AD82F0A88C}" dt="2021-05-03T13:56:55.233" v="469" actId="20577"/>
        <pc:sldMkLst>
          <pc:docMk/>
          <pc:sldMk cId="3912759415" sldId="341"/>
        </pc:sldMkLst>
        <pc:spChg chg="mod">
          <ac:chgData name="RWM Matchett" userId="3b36218268cea21a" providerId="LiveId" clId="{449540D8-223D-4807-91D0-D0AD82F0A88C}" dt="2021-05-03T13:56:55.233" v="469" actId="20577"/>
          <ac:spMkLst>
            <pc:docMk/>
            <pc:sldMk cId="3912759415" sldId="341"/>
            <ac:spMk id="2" creationId="{537E03B1-5B43-4D73-9230-8587C74217C4}"/>
          </ac:spMkLst>
        </pc:spChg>
      </pc:sldChg>
      <pc:sldChg chg="modSp mod">
        <pc:chgData name="RWM Matchett" userId="3b36218268cea21a" providerId="LiveId" clId="{449540D8-223D-4807-91D0-D0AD82F0A88C}" dt="2021-05-03T13:58:57.994" v="617" actId="1076"/>
        <pc:sldMkLst>
          <pc:docMk/>
          <pc:sldMk cId="1196789084" sldId="342"/>
        </pc:sldMkLst>
        <pc:spChg chg="mod">
          <ac:chgData name="RWM Matchett" userId="3b36218268cea21a" providerId="LiveId" clId="{449540D8-223D-4807-91D0-D0AD82F0A88C}" dt="2021-05-03T13:58:38.258" v="616" actId="14100"/>
          <ac:spMkLst>
            <pc:docMk/>
            <pc:sldMk cId="1196789084" sldId="342"/>
            <ac:spMk id="3" creationId="{46552F8C-9820-4BF3-82FD-B3DCCC69FAD9}"/>
          </ac:spMkLst>
        </pc:spChg>
        <pc:picChg chg="mod">
          <ac:chgData name="RWM Matchett" userId="3b36218268cea21a" providerId="LiveId" clId="{449540D8-223D-4807-91D0-D0AD82F0A88C}" dt="2021-05-03T13:58:57.994" v="617" actId="1076"/>
          <ac:picMkLst>
            <pc:docMk/>
            <pc:sldMk cId="1196789084" sldId="342"/>
            <ac:picMk id="7" creationId="{9218426F-D338-44F8-9D84-E3E3F19C4096}"/>
          </ac:picMkLst>
        </pc:picChg>
      </pc:sldChg>
      <pc:sldChg chg="modSp mod">
        <pc:chgData name="RWM Matchett" userId="3b36218268cea21a" providerId="LiveId" clId="{449540D8-223D-4807-91D0-D0AD82F0A88C}" dt="2021-05-03T13:59:34.653" v="631" actId="27636"/>
        <pc:sldMkLst>
          <pc:docMk/>
          <pc:sldMk cId="2800091424" sldId="350"/>
        </pc:sldMkLst>
        <pc:spChg chg="mod">
          <ac:chgData name="RWM Matchett" userId="3b36218268cea21a" providerId="LiveId" clId="{449540D8-223D-4807-91D0-D0AD82F0A88C}" dt="2021-05-03T13:59:34.653" v="631" actId="27636"/>
          <ac:spMkLst>
            <pc:docMk/>
            <pc:sldMk cId="2800091424" sldId="350"/>
            <ac:spMk id="3" creationId="{46552F8C-9820-4BF3-82FD-B3DCCC69FAD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6F2409A-E142-47A1-9615-BBF48509A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EB8860E-47DD-439D-80A4-3F8B18A22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3FC2DBC-68BA-4A65-A026-521D75FDF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FF84E56-F098-4F69-9BB2-1EFD43B8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B9FB012-6D14-44EE-8CD9-97446B7A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107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1D333BC-E0DD-4536-A9BE-CA4F8DED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9C8F7B1-AC91-43EE-8E86-D30A8A9AA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6664F8-2C33-4E01-8D20-218F54CAF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13DC954-4FD5-4A24-BAB0-F58DB8BE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565E431-454F-4561-8B9D-CDD7397F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145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C18AAF8-2C65-4110-A070-73FD9B80F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EFA514-4450-463C-9B79-2730870AC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01227E9-6689-4F6B-A849-1CF90374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C69E3CC-AD4C-477B-ACEE-61E03A93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5B1749C-1B59-40F9-A110-80B01D9B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62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D4961E7-A3CB-457D-BF63-E549D6C0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F07DEA1-C468-4D31-B83C-882CD1DF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4471B8-CB79-487C-A906-6806A0EF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DD5AC22-3CD5-4EC7-A12A-200794F8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17F06FA-EA0D-4CCF-B157-61090FFF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105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3FA32F1-364A-4233-AE66-7AAEB153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D7651D1-DB61-4F74-AAF8-2E2DC017B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56DD369-4B46-4CAD-BD32-E3DEEB3C8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76A6064-7809-442D-A2B8-A0F8637B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FAC05DF-18C3-4837-9F50-56366E74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474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5E54C9-4855-4B84-AC4E-8EB871F40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8469A5D-B86E-4FDE-9DED-283CF3F33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00AFDCE-9D31-4492-9C6C-6584FC401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4ACE55E-4D5E-456D-94D6-8C85E430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28341FD-C38F-46B6-BBFB-E282135D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745B1F7-C5E5-4527-9CBE-94E24340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262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87456F3-3D56-4540-A853-4EC47AE8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5E8FD30-297C-4160-A1A9-6A823AED9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7303FE8-B4EE-4713-B2FC-F7EC0C891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B730614-37E6-4CA5-AEE8-5E44C2D0C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AF6C3A3-87DA-4CA8-9270-1BB5C5A41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BB6FE7F-BC7B-4CDF-98D2-4C8806A4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B118A12-CCD7-4B98-B874-A418122E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893AB79-7331-4B5D-A857-45A43204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283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5626FE-1F3A-4B2D-A1F4-93C5C8EB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17F5A8A-4633-4F03-8E4A-F27532314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2476993-76D4-47CF-90FB-8A56674B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52BAED7-D35C-4B32-BBF5-0C0FC4BD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667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CB596B7-494A-4218-B377-D94814633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0EF6B39-2238-4458-88D8-FDE71AEA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0A7C185-4001-4B1B-967D-F099DBEE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526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604654-6820-461B-983B-DAF87F2A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EF5351B-F0A6-400D-A433-BFF06ADE5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7EA4B41-1591-4137-B045-E978AA521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E7B9FA7-26BA-480D-AFBF-A0B4F17AC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7C113DF-3813-4032-A828-DADFAE2BE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19F6656-5082-48DB-9069-746BE3F7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699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E90DBC4-1DF6-422C-B11C-DA31DC85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B17DF6E-EB75-44FE-9051-FFF93315A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89843DD-A4EA-4D29-A1AC-6D854A593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91BAC19-5CE1-48FE-B627-80434C5A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375BD33-1B2D-4B45-BE83-4911D226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D220F4C-C987-44E7-B83D-D2506CD4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718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A2C1C23-6507-450F-9C92-A721321F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3110955-B1E5-413A-816E-1B168D7D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C331B21-5258-4D9E-9BFC-C20739B5C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6375C-92DE-490B-B5E2-2BABAD9137B5}" type="datetimeFigureOut">
              <a:rPr lang="en-US" smtClean="0"/>
              <a:pPr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ED3A941-8D6D-4908-A4F2-7B9E2B172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C2080C-8E2B-42CE-BE64-5880A85ED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57BC9-D19A-491B-9E84-99334E499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56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Voor VvE’s – de eerste stappen naar aardgasvrij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7C16FA-62D6-49E0-8935-531D2A44E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33225" y="1825625"/>
            <a:ext cx="3525550" cy="4351338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7053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D8AE4B-F626-4688-9B36-DD0E5639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2 Duurzame energie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52A8A9-5FF3-4F90-900E-1E9A7BDBCD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Zonne-energie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Warmtenet (collectief, op termijn)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Warmtepomp (individueel, op termijn)</a:t>
            </a:r>
          </a:p>
          <a:p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4FEAF19-CE2C-419A-B57B-495C65FC1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63284" y="2158778"/>
            <a:ext cx="4599432" cy="3685032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7495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D8AE4B-F626-4688-9B36-DD0E5639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2 Duurzame energie – collectief verwarming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52A8A9-5FF3-4F90-900E-1E9A7BDBCD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Houd rekening met 2050, de gaskraan gaat dicht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Warmtenetten zijn cruciaal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VvE kan gerust VR ketels tot 2025 plaatsen, dan vanaf 2045 overstappen</a:t>
            </a:r>
          </a:p>
          <a:p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4FEAF19-CE2C-419A-B57B-495C65FC1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63284" y="2158778"/>
            <a:ext cx="4599432" cy="3685032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636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D8AE4B-F626-4688-9B36-DD0E5639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2 Duurzame energie – individuele ketels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52A8A9-5FF3-4F90-900E-1E9A7BDBCD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Warmtepompen + hybride systemen bieden perspectief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De techniek is nog niet toereikend voor </a:t>
            </a:r>
            <a:r>
              <a:rPr lang="nl-NL" dirty="0" err="1">
                <a:latin typeface="Arial Narrow" panose="020B0606020202030204" pitchFamily="34" charset="0"/>
              </a:rPr>
              <a:t>VvEs</a:t>
            </a:r>
            <a:endParaRPr lang="nl-NL" dirty="0">
              <a:latin typeface="Arial Narrow" panose="020B0606020202030204" pitchFamily="34" charset="0"/>
            </a:endParaRP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Warmtepomp = lage temperatuur verwarming. Goed isolatie is een ‘must’</a:t>
            </a:r>
          </a:p>
          <a:p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19550F0-C209-438F-BE8A-506894AF28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61432"/>
            <a:ext cx="5181600" cy="387972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545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D8AE4B-F626-4688-9B36-DD0E5639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3 Efficiënt energieverbruik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52A8A9-5FF3-4F90-900E-1E9A7BDBCD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Energiezuinige opwekking (ketels)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Laagtemperatuurverwarming (isolatie)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Inregelen van installaties (waterzijdig inregelen collectief verwarming)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3F1B1A4-6B32-4E93-B1EE-BB97A6AAB6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60692" y="2286794"/>
            <a:ext cx="3404616" cy="3429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404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EA563CE-1FE2-43AC-AFCD-E95E583E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Logische volgorde voor een VvE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6741BE4-DEB6-4334-BAAF-0FE6A33FA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38200" y="2520421"/>
            <a:ext cx="3302148" cy="3600000"/>
          </a:xfrm>
        </p:spPr>
      </p:pic>
      <p:pic>
        <p:nvPicPr>
          <p:cNvPr id="7" name="Picture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3831F41-40C1-4C74-ACB6-1032354BF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62924" y="2661539"/>
            <a:ext cx="269598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E39A737-4C49-4AAA-A1DE-1A0E74D5F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281480" y="2520421"/>
            <a:ext cx="1072320" cy="10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AFA4FF9-FF8B-4A49-9D39-5C41911291AA}"/>
              </a:ext>
            </a:extLst>
          </p:cNvPr>
          <p:cNvSpPr txBox="1"/>
          <p:nvPr/>
        </p:nvSpPr>
        <p:spPr>
          <a:xfrm>
            <a:off x="724829" y="6144247"/>
            <a:ext cx="4181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Arial Narrow" panose="020B0606020202030204" pitchFamily="34" charset="0"/>
              </a:rPr>
              <a:t>1 Energieverbruik beperken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B21246E-326D-45E6-A1EE-A4DD6186A3D6}"/>
              </a:ext>
            </a:extLst>
          </p:cNvPr>
          <p:cNvSpPr txBox="1"/>
          <p:nvPr/>
        </p:nvSpPr>
        <p:spPr>
          <a:xfrm>
            <a:off x="5862924" y="5061055"/>
            <a:ext cx="2542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latin typeface="Arial Narrow" panose="020B0606020202030204" pitchFamily="34" charset="0"/>
              </a:rPr>
              <a:t>2 Duurzame energie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6AD0A3C-346B-4B11-A526-EC756AA51B4A}"/>
              </a:ext>
            </a:extLst>
          </p:cNvPr>
          <p:cNvSpPr txBox="1"/>
          <p:nvPr/>
        </p:nvSpPr>
        <p:spPr>
          <a:xfrm>
            <a:off x="9546630" y="3951089"/>
            <a:ext cx="2542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3 Efficiënt energieverbruik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192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D8AE4B-F626-4688-9B36-DD0E5639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Waar te beginnen?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52A8A9-5FF3-4F90-900E-1E9A7BDBC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74792" cy="4806823"/>
          </a:xfrm>
        </p:spPr>
        <p:txBody>
          <a:bodyPr>
            <a:no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Logische maatregelen (maar elke VvE is uniek)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Klachten / wensen onder de leden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Maatwerkadvies* of Quick Scan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Inzicht in energiebesparende maatregelen – kosten &amp; baten</a:t>
            </a:r>
          </a:p>
          <a:p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2FF0127-B353-438C-BC07-A064B1BD3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32676" y="2152682"/>
            <a:ext cx="3660648" cy="3697224"/>
          </a:xfrm>
        </p:spPr>
      </p:pic>
      <p:sp>
        <p:nvSpPr>
          <p:cNvPr id="8" name="TextBox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010EB12-D0AD-4ED8-A103-74611E27795B}"/>
              </a:ext>
            </a:extLst>
          </p:cNvPr>
          <p:cNvSpPr txBox="1"/>
          <p:nvPr/>
        </p:nvSpPr>
        <p:spPr>
          <a:xfrm>
            <a:off x="7105719" y="6092765"/>
            <a:ext cx="3314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Arial Narrow" panose="020B0606020202030204" pitchFamily="34" charset="0"/>
              </a:rPr>
              <a:t>* Tot 75% subsidie SEEH bij RVO</a:t>
            </a:r>
            <a:endParaRPr lang="en-US" sz="20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6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BDBD9DC-12B0-423A-94FA-DB629C063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7" t="24210" r="5066" b="14737"/>
          <a:stretch/>
        </p:blipFill>
        <p:spPr>
          <a:xfrm>
            <a:off x="757988" y="0"/>
            <a:ext cx="5161547" cy="6882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0439FF1-9B7E-4971-A5C7-0D0131491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26842" r="66842" b="8422"/>
          <a:stretch/>
        </p:blipFill>
        <p:spPr>
          <a:xfrm>
            <a:off x="5919535" y="14006"/>
            <a:ext cx="5546559" cy="686805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740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D8AE4B-F626-4688-9B36-DD0E5639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Maatwerkadvies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52A8A9-5FF3-4F90-900E-1E9A7BDBC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257544" cy="4806823"/>
          </a:xfrm>
        </p:spPr>
        <p:txBody>
          <a:bodyPr>
            <a:no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Meest effectieve maatregelen voor uw VvE, ook in scenario’s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Scenario 1 – Kleine stappen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Scenario 2 – Logisch voor de Toekomst (€€)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Scenario 3 – Zeer Energiezuinig (€€€€€)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endParaRPr lang="nl-NL" dirty="0">
              <a:latin typeface="Arial Narrow" panose="020B0606020202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F78870A-B748-4AFD-AD6C-5C904BED0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38772" y="2238026"/>
            <a:ext cx="3648456" cy="352653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0598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10B67F7-10BB-49C2-AF69-478147AA9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6" t="26491" r="67040" b="10702"/>
          <a:stretch/>
        </p:blipFill>
        <p:spPr>
          <a:xfrm>
            <a:off x="3310690" y="0"/>
            <a:ext cx="5570620" cy="680642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550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Hoe gaan wij dit betalen?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948C8C6-83BD-467A-9B8B-7E4B94132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491228" y="2085626"/>
            <a:ext cx="3209544" cy="383133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485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Agenda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8BA00C-8F4F-4587-B5A9-6A9A7AD0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4" y="1825625"/>
            <a:ext cx="10330555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Introducties 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Het Klimaatakkoord en de VvE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Verduurzaming – waar te beginnen?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Hoe gaan wij dit betalen?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Wanneer te beginnen?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Hoe krijg ik mijn buren / medeleden mee?</a:t>
            </a: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Stappenplan voor uw VvE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06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Er zijn toch subsidies voor?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8BA00C-8F4F-4587-B5A9-6A9A7AD0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4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Subsidie energiebesparing eigen huis (SEEH) voor VvE 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€32,2 </a:t>
            </a: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mln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 tot dec. 2022</a:t>
            </a:r>
          </a:p>
          <a:p>
            <a:pPr marL="0" indent="0">
              <a:buNone/>
            </a:pP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1.Maatwerkadvies, procesbegeleiding &amp; duurzame </a:t>
            </a: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MJOPs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 (tot 75%)</a:t>
            </a: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2.Isolatiemaatregelen (bijv. gevels, vloer, dak, beglazing)</a:t>
            </a: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3.Aanvullende maatregelen (bijv. deuren, ventilatie, slimme thermostaat)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Per maatregel anders, niveau is ca. 10% van de kosten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Subsidiepot kan ineens ‘op’ zijn</a:t>
            </a:r>
          </a:p>
          <a:p>
            <a:pPr marL="0" indent="0">
              <a:buNone/>
            </a:pP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0398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Welke andere middelen zijn beschikbaar?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8BA00C-8F4F-4587-B5A9-6A9A7AD0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4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De </a:t>
            </a:r>
            <a:r>
              <a:rPr lang="nl-NL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MeerJarenOnderhoudsPlan</a:t>
            </a: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(MJOP) en dotatie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MJOPs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 zijn gemaakt op basis van ‘in stand houden’ van het gebouw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Opties:</a:t>
            </a: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	1 Eigen middelen</a:t>
            </a: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	2 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Maatregelen toevoegen aan MJOP &amp; sparen</a:t>
            </a: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	3 Eigen bijdrage</a:t>
            </a: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	4 Duurzame MJOP &amp; financieren via Nationaal Warmtefonds</a:t>
            </a:r>
          </a:p>
          <a:p>
            <a:pPr marL="0" indent="0">
              <a:buNone/>
            </a:pP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784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Hoe gaan wij dit betalen? – Casus VvE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757AD2A-AB3B-4BA4-BF2F-22133007D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effectLst>
            <a:outerShdw dist="508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0905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Casus VvE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805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Bouwjaar 1979, VvE met 24x leden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Eigen admin &amp; fin.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beheer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Adviseur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voor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tech.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beheer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Reservefonds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€75.000</a:t>
            </a:r>
          </a:p>
          <a:p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VvE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bijdrage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€196 per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maand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(€135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dotatie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planmatig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onderhoud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  <a:p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CA4BD5B-984E-4705-88FE-C53CB7729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462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Opname Quick Scan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8055"/>
          </a:xfrm>
        </p:spPr>
        <p:txBody>
          <a:bodyPr>
            <a:normAutofit lnSpcReduction="10000"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Vloerisolatie en 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spouwmuurisolatie (nieuwbouw)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Houten kozijnen met dubbel- en enkelglas. 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Dak aan vervanging toe (2024)</a:t>
            </a:r>
          </a:p>
          <a:p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Indivi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duele cv-ketels. </a:t>
            </a: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Dakventilatoren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, lucht toevoer via cv-hok bij achterdeur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D2FF5D2-65CD-4809-97CD-09F063AEC3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9038663" y="4183277"/>
            <a:ext cx="2162451" cy="1621838"/>
          </a:xfrm>
        </p:spPr>
      </p:pic>
      <p:pic>
        <p:nvPicPr>
          <p:cNvPr id="7" name="Picture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9E532A-F480-405F-8504-05DFE546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885979" y="1825624"/>
            <a:ext cx="2467821" cy="1850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9677FA-729E-4426-B742-12C753459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18979" y="1825624"/>
            <a:ext cx="2467821" cy="1850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758C4AB-2D05-4252-97D7-133F93A72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6386969" y="4117394"/>
            <a:ext cx="2338139" cy="175360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0221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Energiebesparende maatregelen Quick Scan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8055"/>
          </a:xfrm>
        </p:spPr>
        <p:txBody>
          <a:bodyPr>
            <a:normAutofit lnSpcReduction="10000"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Kunststof kozijnen met HR+++ glas met ventilatieroosters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Nieuw dak met dakisolatie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Geïsoleerde voordeuren</a:t>
            </a:r>
          </a:p>
          <a:p>
            <a:pPr marL="0" indent="0">
              <a:buNone/>
            </a:pP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Zonnepanelen op het dak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€478.958- </a:t>
            </a:r>
            <a:r>
              <a:rPr lang="nl-NL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incl</a:t>
            </a: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BTW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03FB6AB-229E-4D05-A25D-B886D6D0C7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0" name="Afbeelding 110" descr="Betaalbare kunststof kozijnen met triple glas in Limbur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2592F2D-4B06-41FC-B7B6-E02F993693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4"/>
            <a:ext cx="2667000" cy="212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04" descr="Plat dak isoleren: Wat zijn de mogelijkheden en de prijzen per m2?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577A571-1570-4739-B58A-A87F22F5C8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34272" y="1959736"/>
            <a:ext cx="2124456" cy="18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12" descr="CanDo Comfort: de isolerende buitendeur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12EF4FC-91AE-40CD-B1B9-F5C8FFE54B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24739" y="4085145"/>
            <a:ext cx="2195005" cy="212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2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20C7E12-036C-4F9B-A28E-F7CE13A4A82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034272" y="4349909"/>
            <a:ext cx="2185035" cy="143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4071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Besparing op energie – deels privé, deels VvE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8055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15%-30% besparing op stookkosten in de woningen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Voordeel in de privé energierekening van elke bewoner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14.774 kWh door zonnepanelen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Voordeel in de energierekening van de VvE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2A2B747-F19C-4FC2-AD37-E8D02FC03B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18020" y="2256314"/>
            <a:ext cx="3489960" cy="348996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9050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Besparing op onderhoud (MJOP)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284496" cy="4758055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Kosten schilderwerk &amp; houtreparatie 2021-2030 - </a:t>
            </a:r>
            <a:r>
              <a:rPr lang="nl-NL" i="0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€134.981 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Kosten schilderwerk &amp; houtreparatie 2031-2040 - </a:t>
            </a:r>
            <a:r>
              <a:rPr lang="nl-NL" i="0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€140.000 </a:t>
            </a:r>
            <a:endParaRPr lang="nl-NL" u="sng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€274.981 over 20 jaar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€47,74 per maand per lid van de VvE (!)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0B32DC6-94C5-4D7F-91AB-6582C163D5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90004" y="2238026"/>
            <a:ext cx="3745992" cy="352653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5800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Hoe gaan wij dit betalen?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758055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Aanneemsom - €478.958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SEEH subsidies - </a:t>
            </a: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€38.500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Eigen middelen - </a:t>
            </a: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€50.000 (gereserveerd voor dak in 2024)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Restant - €390.458 </a:t>
            </a: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 </a:t>
            </a:r>
            <a:r>
              <a:rPr lang="nl-NL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€16.270 per lid van de VvE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208604B-D725-4955-AEDA-ED87C59C1E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60692" y="2116106"/>
            <a:ext cx="3404616" cy="377037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4365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Financiering Nationaal Warmtefonds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126705" cy="475805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222222"/>
                </a:solidFill>
                <a:latin typeface="Arial Narrow" panose="020B0606020202030204" pitchFamily="34" charset="0"/>
              </a:rPr>
              <a:t>D</a:t>
            </a:r>
            <a:r>
              <a:rPr lang="nl-NL" b="0" i="0" dirty="0">
                <a:solidFill>
                  <a:srgbClr val="222222"/>
                </a:solidFill>
                <a:effectLst/>
                <a:latin typeface="Arial Narrow" panose="020B0606020202030204" pitchFamily="34" charset="0"/>
              </a:rPr>
              <a:t>e Rijksoverheid, de Rabobank, de ASN Bank, de Council of Europe Development Bank (CEB) en de Europese Investeringsbank (EIB)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222222"/>
                </a:solidFill>
                <a:latin typeface="Arial Narrow" panose="020B0606020202030204" pitchFamily="34" charset="0"/>
              </a:rPr>
              <a:t>E</a:t>
            </a:r>
            <a:r>
              <a:rPr lang="nl-NL" b="0" i="0" dirty="0">
                <a:solidFill>
                  <a:srgbClr val="222222"/>
                </a:solidFill>
                <a:effectLst/>
                <a:latin typeface="Arial Narrow" panose="020B0606020202030204" pitchFamily="34" charset="0"/>
              </a:rPr>
              <a:t>en lening tegen aantrekkelijke voorwaarden voor o.a. VvE’s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b="0" i="0" dirty="0">
                <a:solidFill>
                  <a:srgbClr val="222222"/>
                </a:solidFill>
                <a:effectLst/>
                <a:latin typeface="Arial Narrow" panose="020B0606020202030204" pitchFamily="34" charset="0"/>
              </a:rPr>
              <a:t>Energiebesparende maatregelen direct laten uitvoeren, zonder reserveringen aan te spreken, zonder lange spaartermijn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96CFE75-7177-4DDE-BCE7-24D34D4224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24825" y="3251075"/>
            <a:ext cx="3105150" cy="1476375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0231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Introductie – Veenpark Vastgoed Advies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8BA00C-8F4F-4587-B5A9-6A9A7AD0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4" y="1825625"/>
            <a:ext cx="10330555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Duurzaam energie- &amp; vastgoedadvies voor </a:t>
            </a:r>
            <a:r>
              <a:rPr lang="nl-NL" dirty="0" err="1">
                <a:latin typeface="Arial Narrow" panose="020B0606020202030204" pitchFamily="34" charset="0"/>
              </a:rPr>
              <a:t>VvEs</a:t>
            </a: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EP-W(B) adviseur voor maatwerkadvies, proces- en bouwbegeleiding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10 jaar ervaring met renovatieprojecten bij </a:t>
            </a:r>
            <a:r>
              <a:rPr lang="nl-NL" dirty="0" err="1">
                <a:latin typeface="Arial Narrow" panose="020B0606020202030204" pitchFamily="34" charset="0"/>
              </a:rPr>
              <a:t>VvEs</a:t>
            </a:r>
            <a:r>
              <a:rPr lang="nl-NL" dirty="0">
                <a:latin typeface="Arial Narrow" panose="020B0606020202030204" pitchFamily="34" charset="0"/>
              </a:rPr>
              <a:t> 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 Narrow" panose="020B0606020202030204" pitchFamily="34" charset="0"/>
              </a:rPr>
              <a:t>Realistische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en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haalbare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plannen</a:t>
            </a:r>
            <a:r>
              <a:rPr lang="en-US" dirty="0">
                <a:latin typeface="Arial Narrow" panose="020B0606020202030204" pitchFamily="34" charset="0"/>
              </a:rPr>
              <a:t> van idee tot </a:t>
            </a:r>
            <a:r>
              <a:rPr lang="en-US" dirty="0" err="1">
                <a:latin typeface="Arial Narrow" panose="020B0606020202030204" pitchFamily="34" charset="0"/>
              </a:rPr>
              <a:t>uitvoering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5713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Arial Narrow" panose="020B0606020202030204" pitchFamily="34" charset="0"/>
              </a:rPr>
              <a:t>Energiespaarlening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126705" cy="475805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222222"/>
                </a:solidFill>
                <a:latin typeface="Arial Narrow" panose="020B0606020202030204" pitchFamily="34" charset="0"/>
              </a:rPr>
              <a:t>D</a:t>
            </a:r>
            <a:r>
              <a:rPr lang="nl-NL" b="0" i="0" dirty="0">
                <a:solidFill>
                  <a:srgbClr val="222222"/>
                </a:solidFill>
                <a:effectLst/>
                <a:latin typeface="Arial Narrow" panose="020B0606020202030204" pitchFamily="34" charset="0"/>
              </a:rPr>
              <a:t>e VvE gaat een lening aan voor 10, 15, 20 of 30 jaar met vaste rente 2,1% - 2,9%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222222"/>
                </a:solidFill>
                <a:latin typeface="Arial Narrow" panose="020B0606020202030204" pitchFamily="34" charset="0"/>
              </a:rPr>
              <a:t>De lening is niet persoonsgebonden – leden betalen na rato breukdeel via de VvE bijdrage</a:t>
            </a:r>
            <a:endParaRPr lang="nl-NL" b="0" i="0" dirty="0">
              <a:solidFill>
                <a:srgbClr val="222222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b="0" i="0" dirty="0">
                <a:solidFill>
                  <a:srgbClr val="222222"/>
                </a:solidFill>
                <a:effectLst/>
                <a:latin typeface="Arial Narrow" panose="020B0606020202030204" pitchFamily="34" charset="0"/>
              </a:rPr>
              <a:t>Verkoopt u uw woning? Lening ‘blijft’ en wordt betaald door de nieuwe koper</a:t>
            </a:r>
          </a:p>
          <a:p>
            <a:endParaRPr lang="nl-NL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96CFE75-7177-4DDE-BCE7-24D34D4224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24825" y="3251075"/>
            <a:ext cx="3105150" cy="1476375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6165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Hoe gaan wij dit betalen?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758055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Restant - €390.458 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Energiespaarlening</a:t>
            </a: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, 20 jaar 2,4%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€2.050 per maand 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€85 per maand per lid van de VvE</a:t>
            </a:r>
          </a:p>
          <a:p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208604B-D725-4955-AEDA-ED87C59C1E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98955" y="1027906"/>
            <a:ext cx="1625383" cy="1800000"/>
          </a:xfrm>
        </p:spPr>
      </p:pic>
      <p:pic>
        <p:nvPicPr>
          <p:cNvPr id="5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E19722D-EDAD-4260-B5AF-7D40C547D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74746" y="2420896"/>
            <a:ext cx="3028645" cy="14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757F1A4-71E2-40A5-8B13-391A9C552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608495" y="3429000"/>
            <a:ext cx="1206301" cy="1440000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6B2BFE1-5E1B-4EBE-9420-DB17F8ADB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876376" y="4204651"/>
            <a:ext cx="1625383" cy="1800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9534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140FBAD-03DC-498E-89AC-81C82B358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Netto maandlasten bewoners (tussenwoning)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1801C90-9EA9-4A93-9D41-AEDE543EB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2847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/>
              <a:t>Huidige maandlasten</a:t>
            </a:r>
          </a:p>
          <a:p>
            <a:pPr marL="0" indent="0" algn="ctr">
              <a:buNone/>
            </a:pPr>
            <a:r>
              <a:rPr lang="en-US" dirty="0"/>
              <a:t>€78,34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€45,00</a:t>
            </a:r>
          </a:p>
          <a:p>
            <a:pPr marL="0" indent="0" algn="ctr">
              <a:buNone/>
            </a:pPr>
            <a:r>
              <a:rPr lang="en-US" dirty="0"/>
              <a:t>€15,87</a:t>
            </a:r>
          </a:p>
          <a:p>
            <a:pPr marL="0" indent="0" algn="ctr">
              <a:buNone/>
            </a:pPr>
            <a:r>
              <a:rPr lang="en-US" dirty="0"/>
              <a:t>€135,00</a:t>
            </a:r>
          </a:p>
          <a:p>
            <a:pPr marL="0" indent="0" algn="ctr">
              <a:buNone/>
            </a:pPr>
            <a:r>
              <a:rPr lang="en-US" dirty="0"/>
              <a:t>€0,00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Totaal</a:t>
            </a:r>
            <a:r>
              <a:rPr lang="en-US" dirty="0"/>
              <a:t>: €274,21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C8A294E-AED6-415A-88A4-F90276DB9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5324" y="1825624"/>
            <a:ext cx="3412960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/>
              <a:t>Nieuwe Maandlasten</a:t>
            </a:r>
          </a:p>
          <a:p>
            <a:pPr marL="0" indent="0" algn="ctr">
              <a:buNone/>
            </a:pPr>
            <a:r>
              <a:rPr lang="en-US" dirty="0"/>
              <a:t>€65,81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€45,00</a:t>
            </a:r>
          </a:p>
          <a:p>
            <a:pPr marL="0" indent="0" algn="ctr">
              <a:buNone/>
            </a:pPr>
            <a:r>
              <a:rPr lang="en-US" dirty="0"/>
              <a:t>€4,52</a:t>
            </a:r>
          </a:p>
          <a:p>
            <a:pPr marL="0" indent="0" algn="ctr">
              <a:buNone/>
            </a:pPr>
            <a:r>
              <a:rPr lang="en-US" dirty="0"/>
              <a:t>€87,26</a:t>
            </a:r>
          </a:p>
          <a:p>
            <a:pPr marL="0" indent="0" algn="ctr">
              <a:buNone/>
            </a:pPr>
            <a:r>
              <a:rPr lang="en-US" dirty="0"/>
              <a:t>€85,00</a:t>
            </a:r>
          </a:p>
          <a:p>
            <a:pPr marL="0" indent="0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 err="1"/>
              <a:t>Totaal</a:t>
            </a:r>
            <a:r>
              <a:rPr lang="en-US" dirty="0"/>
              <a:t>: €287,59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F3968BF-1372-48AE-BD33-844351606C8F}"/>
              </a:ext>
            </a:extLst>
          </p:cNvPr>
          <p:cNvSpPr txBox="1">
            <a:spLocks/>
          </p:cNvSpPr>
          <p:nvPr/>
        </p:nvSpPr>
        <p:spPr>
          <a:xfrm>
            <a:off x="4331368" y="1854533"/>
            <a:ext cx="3793955" cy="463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u="sng" dirty="0"/>
              <a:t>Onderdeel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dirty="0"/>
              <a:t>Gas privé (15% </a:t>
            </a:r>
            <a:r>
              <a:rPr lang="nl-NL" dirty="0" err="1"/>
              <a:t>besp</a:t>
            </a:r>
            <a:r>
              <a:rPr lang="nl-NL" dirty="0"/>
              <a:t>.)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dirty="0"/>
              <a:t>VvE bijdrage alg. kosten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dirty="0"/>
              <a:t>VvE bijdrage stroom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VvE</a:t>
            </a:r>
            <a:r>
              <a:rPr lang="en-US" dirty="0"/>
              <a:t> </a:t>
            </a:r>
            <a:r>
              <a:rPr lang="en-US" dirty="0" err="1"/>
              <a:t>bijdrage</a:t>
            </a:r>
            <a:r>
              <a:rPr lang="en-US" dirty="0"/>
              <a:t> </a:t>
            </a:r>
            <a:r>
              <a:rPr lang="en-US" dirty="0" err="1"/>
              <a:t>onderhoud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VvE</a:t>
            </a:r>
            <a:r>
              <a:rPr lang="en-US" dirty="0"/>
              <a:t> </a:t>
            </a:r>
            <a:r>
              <a:rPr lang="en-US" dirty="0" err="1"/>
              <a:t>bijdrage</a:t>
            </a:r>
            <a:r>
              <a:rPr lang="en-US" dirty="0"/>
              <a:t> </a:t>
            </a:r>
            <a:r>
              <a:rPr lang="en-US" dirty="0" err="1"/>
              <a:t>lening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€13,38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Arrow: Curved Up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3750733-BA92-4B77-8C68-E0A995642B38}"/>
              </a:ext>
            </a:extLst>
          </p:cNvPr>
          <p:cNvSpPr/>
          <p:nvPr/>
        </p:nvSpPr>
        <p:spPr>
          <a:xfrm>
            <a:off x="3200400" y="2574759"/>
            <a:ext cx="5991726" cy="685800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140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140FBAD-03DC-498E-89AC-81C82B358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Netto maandlasten bewoners (3-hoog)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1801C90-9EA9-4A93-9D41-AEDE543EB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2847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/>
              <a:t>Huidige maandlasten</a:t>
            </a:r>
          </a:p>
          <a:p>
            <a:pPr marL="0" indent="0" algn="ctr">
              <a:buNone/>
            </a:pPr>
            <a:r>
              <a:rPr lang="en-US" dirty="0"/>
              <a:t>€85,58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€45,00</a:t>
            </a:r>
          </a:p>
          <a:p>
            <a:pPr marL="0" indent="0" algn="ctr">
              <a:buNone/>
            </a:pPr>
            <a:r>
              <a:rPr lang="en-US" dirty="0"/>
              <a:t>€15,87</a:t>
            </a:r>
          </a:p>
          <a:p>
            <a:pPr marL="0" indent="0" algn="ctr">
              <a:buNone/>
            </a:pPr>
            <a:r>
              <a:rPr lang="en-US" dirty="0"/>
              <a:t>€135,00</a:t>
            </a:r>
          </a:p>
          <a:p>
            <a:pPr marL="0" indent="0" algn="ctr">
              <a:buNone/>
            </a:pPr>
            <a:r>
              <a:rPr lang="en-US" dirty="0"/>
              <a:t>€0,00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Totaal</a:t>
            </a:r>
            <a:r>
              <a:rPr lang="en-US" dirty="0"/>
              <a:t>: €281,45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C8A294E-AED6-415A-88A4-F90276DB9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5324" y="1825624"/>
            <a:ext cx="3412960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/>
              <a:t>Nieuwe Maandlasten</a:t>
            </a:r>
          </a:p>
          <a:p>
            <a:pPr marL="0" indent="0" algn="ctr">
              <a:buNone/>
            </a:pPr>
            <a:r>
              <a:rPr lang="en-US" dirty="0"/>
              <a:t>€64,19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€45,00</a:t>
            </a:r>
          </a:p>
          <a:p>
            <a:pPr marL="0" indent="0" algn="ctr">
              <a:buNone/>
            </a:pPr>
            <a:r>
              <a:rPr lang="en-US" dirty="0"/>
              <a:t>€4,52</a:t>
            </a:r>
          </a:p>
          <a:p>
            <a:pPr marL="0" indent="0" algn="ctr">
              <a:buNone/>
            </a:pPr>
            <a:r>
              <a:rPr lang="en-US" dirty="0"/>
              <a:t>€87,26</a:t>
            </a:r>
          </a:p>
          <a:p>
            <a:pPr marL="0" indent="0" algn="ctr">
              <a:buNone/>
            </a:pPr>
            <a:r>
              <a:rPr lang="en-US" dirty="0"/>
              <a:t>€85,00</a:t>
            </a:r>
          </a:p>
          <a:p>
            <a:pPr marL="0" indent="0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 err="1"/>
              <a:t>Totaal</a:t>
            </a:r>
            <a:r>
              <a:rPr lang="en-US" dirty="0"/>
              <a:t>: €285,97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F3968BF-1372-48AE-BD33-844351606C8F}"/>
              </a:ext>
            </a:extLst>
          </p:cNvPr>
          <p:cNvSpPr txBox="1">
            <a:spLocks/>
          </p:cNvSpPr>
          <p:nvPr/>
        </p:nvSpPr>
        <p:spPr>
          <a:xfrm>
            <a:off x="4331368" y="1854533"/>
            <a:ext cx="3793955" cy="463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u="sng" dirty="0"/>
              <a:t>Onderdeel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dirty="0"/>
              <a:t>Gas privé (25% </a:t>
            </a:r>
            <a:r>
              <a:rPr lang="nl-NL" dirty="0" err="1"/>
              <a:t>besp</a:t>
            </a:r>
            <a:r>
              <a:rPr lang="nl-NL" dirty="0"/>
              <a:t>.)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dirty="0"/>
              <a:t>VvE bijdrage alg. kosten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dirty="0"/>
              <a:t>VvE bijdrage stroom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VvE</a:t>
            </a:r>
            <a:r>
              <a:rPr lang="en-US" dirty="0"/>
              <a:t> </a:t>
            </a:r>
            <a:r>
              <a:rPr lang="en-US" dirty="0" err="1"/>
              <a:t>bijdrage</a:t>
            </a:r>
            <a:r>
              <a:rPr lang="en-US" dirty="0"/>
              <a:t> </a:t>
            </a:r>
            <a:r>
              <a:rPr lang="en-US" dirty="0" err="1"/>
              <a:t>onderhoud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VvE</a:t>
            </a:r>
            <a:r>
              <a:rPr lang="en-US" dirty="0"/>
              <a:t> </a:t>
            </a:r>
            <a:r>
              <a:rPr lang="en-US" dirty="0" err="1"/>
              <a:t>bijdrage</a:t>
            </a:r>
            <a:r>
              <a:rPr lang="en-US" dirty="0"/>
              <a:t> </a:t>
            </a:r>
            <a:r>
              <a:rPr lang="en-US" dirty="0" err="1"/>
              <a:t>lening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€4,52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Arrow: Curved Up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3750733-BA92-4B77-8C68-E0A995642B38}"/>
              </a:ext>
            </a:extLst>
          </p:cNvPr>
          <p:cNvSpPr/>
          <p:nvPr/>
        </p:nvSpPr>
        <p:spPr>
          <a:xfrm>
            <a:off x="3200400" y="2574759"/>
            <a:ext cx="5991726" cy="685800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365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Samenvatting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73968" cy="4758055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15%-30% besparing op stookkosten in de woningen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‘Geen spijt’ – verstandige stappen nu, en voor de toekomst ‘van het gas af’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Meer wooncomfort (minder tocht, betere ventilatie)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€5 - €13 per </a:t>
            </a:r>
            <a:r>
              <a:rPr lang="en-US" dirty="0" err="1">
                <a:latin typeface="Arial Narrow" panose="020B0606020202030204" pitchFamily="34" charset="0"/>
              </a:rPr>
              <a:t>maand</a:t>
            </a:r>
            <a:endParaRPr lang="en-US" dirty="0"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7C48B68-8E7A-4CD0-B548-EDBE286ECD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05828" y="2085626"/>
            <a:ext cx="1717067" cy="1871945"/>
          </a:xfrm>
        </p:spPr>
      </p:pic>
      <p:pic>
        <p:nvPicPr>
          <p:cNvPr id="8" name="Picture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B1F75E6-9A2C-4DC3-8C19-730B935F4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662161" y="2130082"/>
            <a:ext cx="1620012" cy="1783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C20DE45-4A9A-4FA4-A475-C1F015AC0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93739" y="4352509"/>
            <a:ext cx="1629156" cy="1690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BB4765D-7AEE-4E69-8282-96201B2A7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416556" y="4425102"/>
            <a:ext cx="2111221" cy="169149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3369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Hoe gaan wij dit betalen?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758055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Eigen middelen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SEEH subsidies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Slim investeren i.c.m. MJOP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Het Nationaal Warmtefonds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Maandlasten – privé &amp; VvE bijdrage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1AA7F44-3238-497A-8C88-B07579F8A2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58228" y="2085626"/>
            <a:ext cx="3209544" cy="383133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281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Wanneer te beginnen?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6BAECB1-0377-42C1-9193-D125AF20C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26636" y="2286794"/>
            <a:ext cx="3538728" cy="34290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0426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Verduurzaming is een kans!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Energie besparen en stappen maken voor de toekomst (aardgasvrij)</a:t>
            </a:r>
          </a:p>
          <a:p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Uw gebouw en woning te verbeteren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Meer wooncomfort en woongenot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Inhaalslag maken met achterstallig onderhoud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063D59C-7D18-4F39-A5AE-8D0E4568FF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66788" y="2134394"/>
            <a:ext cx="3392424" cy="3733800"/>
          </a:xfrm>
        </p:spPr>
      </p:pic>
      <p:pic>
        <p:nvPicPr>
          <p:cNvPr id="9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5905E1A-4BFE-4C6C-BAFB-4036AF16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A41D955-B436-4C32-8369-3BE081D90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8509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Kansen te verduurzamen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Planmatig onderhou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d op basis van </a:t>
            </a: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de MJOP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Natuurlijk vervangingsmoment (ketel)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Urgentie (‘het dak is lek!’)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Bewoners wensen (klachten)   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8A75A82-9023-492E-A4F2-C0B23184C0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725412" y="2024666"/>
            <a:ext cx="4075176" cy="3953256"/>
          </a:xfrm>
        </p:spPr>
      </p:pic>
      <p:pic>
        <p:nvPicPr>
          <p:cNvPr id="5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FCCCA73-42A6-4B69-A27F-2DC4A5408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EA80FBE-E197-4F94-A029-C56BBB13A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7950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Verduurzaming bij planmatig onderhoud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91384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Zorg voor een actuele MJOP met conditiemeting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Standaard onderhoud aanvullen met duurzame maatregelen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Denk ‘out of </a:t>
            </a: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the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 box’ (bijv. ‘optoppen’)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6D1B1FE-8350-4E55-A923-925B8C5882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90004" y="2238026"/>
            <a:ext cx="3745992" cy="3526536"/>
          </a:xfrm>
        </p:spPr>
      </p:pic>
      <p:pic>
        <p:nvPicPr>
          <p:cNvPr id="9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D1A5DD2-2145-487D-8978-05372B3E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A03C3EF-4B92-49F6-9B3B-29634B58D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684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Introductie – Klein VvE Beheer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8BA00C-8F4F-4587-B5A9-6A9A7AD0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4" y="1825625"/>
            <a:ext cx="10330555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Hoog kwalitatief VvE beheer in Leidschendam Voorburg en omgeving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Administratief, financieel en technisch beheer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 Narrow" panose="020B0606020202030204" pitchFamily="34" charset="0"/>
              </a:rPr>
              <a:t>Duurzaamheid hoog in het vandaal</a:t>
            </a:r>
          </a:p>
          <a:p>
            <a:pPr marL="0" indent="0">
              <a:buNone/>
            </a:pPr>
            <a:endParaRPr lang="nl-N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Lange </a:t>
            </a:r>
            <a:r>
              <a:rPr lang="en-US" dirty="0" err="1">
                <a:latin typeface="Arial Narrow" panose="020B0606020202030204" pitchFamily="34" charset="0"/>
              </a:rPr>
              <a:t>termijn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visie</a:t>
            </a:r>
            <a:r>
              <a:rPr lang="en-US" dirty="0">
                <a:latin typeface="Arial Narrow" panose="020B0606020202030204" pitchFamily="34" charset="0"/>
              </a:rPr>
              <a:t> om </a:t>
            </a:r>
            <a:r>
              <a:rPr lang="en-US" dirty="0" err="1">
                <a:latin typeface="Arial Narrow" panose="020B0606020202030204" pitchFamily="34" charset="0"/>
              </a:rPr>
              <a:t>VvE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vastgoed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toekomst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klaar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te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maken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3794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Verduurzaming bij natuurlijk vervangingsmoment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62095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Met name de installaties, elke 20-25 jaar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Zijn ketels (collectief) aan vervanging toe? 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Ideaal moment om te kijken naar andere </a:t>
            </a: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verwarmingsssytemen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 bijv. een warmtenet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Energiezuinige lift, </a:t>
            </a: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LED-verlichting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B9AD21-2702-4026-9FBD-B88D26205C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46036" y="2238026"/>
            <a:ext cx="3233928" cy="3526536"/>
          </a:xfrm>
        </p:spPr>
      </p:pic>
      <p:pic>
        <p:nvPicPr>
          <p:cNvPr id="9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A38086D-188A-4ABD-99B0-1AC8178CF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222286C-2DA4-44D0-820C-B6A3EF1B3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8981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Verduurzaming bij urgentie (het dak is lek!)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Onverwachte problemen / achterstallig onderhoud en weinig / geen reserves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Oplossing mede mogelijk door energiebesparende maatregelen?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Subsidies en financiering kunnen een financiële uitweg bieden i.p.v. eigen bijdrage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7E39401-2210-4678-8D6A-D0DDB81A17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749796" y="1951514"/>
            <a:ext cx="4026408" cy="4099560"/>
          </a:xfrm>
        </p:spPr>
      </p:pic>
      <p:pic>
        <p:nvPicPr>
          <p:cNvPr id="9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2A67D82-9A3C-43CF-8605-80AC19E6E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8CAEDAF-ED1C-4FCA-95B5-53B4E73C3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2094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Verduurzaming bij wensen / klachten bewoners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421" y="1837655"/>
            <a:ext cx="5394158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Problemen met kou, tocht, ventilatie, verlichting of veiligheid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Meer wooncomfort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Wens om het gebouw toekomstbestendig te maken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Minder energie </a:t>
            </a:r>
            <a:r>
              <a:rPr lang="nl-NL" dirty="0" err="1">
                <a:solidFill>
                  <a:srgbClr val="000000"/>
                </a:solidFill>
                <a:latin typeface="Arial Narrow" panose="020B0606020202030204" pitchFamily="34" charset="0"/>
              </a:rPr>
              <a:t>verbuiken</a:t>
            </a: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A3FC10F-8A86-4BD5-8B5F-925472A707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66788" y="2134394"/>
            <a:ext cx="3392424" cy="3733800"/>
          </a:xfrm>
        </p:spPr>
      </p:pic>
      <p:pic>
        <p:nvPicPr>
          <p:cNvPr id="13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FCF8D5-4C2B-4347-AD8A-FD7AAC039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777F83-01F8-4FFA-8862-86BBCD702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5114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Wanneer gaan wij beginnen?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3786" y="1825624"/>
            <a:ext cx="5979850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Zet een stip op de horizon, met een visie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In 2050 gaat de gaskraan dicht – vanaf </a:t>
            </a:r>
            <a:r>
              <a:rPr lang="nl-NL" u="sng" dirty="0">
                <a:solidFill>
                  <a:srgbClr val="000000"/>
                </a:solidFill>
                <a:latin typeface="Arial Narrow" panose="020B0606020202030204" pitchFamily="34" charset="0"/>
              </a:rPr>
              <a:t>2030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 de juiste keuzes maken over installaties (ketels)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Praat met uw Gemeente over o.a. warmtenetten en duurzame energie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Isolatie levert direct voordelen op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095D380-2BD5-424D-AABE-39C582602F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93636" y="2286794"/>
            <a:ext cx="3538728" cy="3429000"/>
          </a:xfrm>
        </p:spPr>
      </p:pic>
      <p:pic>
        <p:nvPicPr>
          <p:cNvPr id="9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40E389C-29D2-4FD7-90DA-597AC6F84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9C50D19-04FC-4704-A550-3EF3DBDED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3161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Hoe krijg ik mijn mede-eigenaren mee?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80F0F3D-3739-4552-9A91-3ED65D23A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14444" y="2189258"/>
            <a:ext cx="3563112" cy="3624072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2759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Verduurzaming is mensenwerk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3245" y="1825624"/>
            <a:ext cx="6255860" cy="4913843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Stappen zetten is afhankelijk van draagvlak onder de eigenaren &amp; besluitvorming in ALV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Wat zijn de mogelijkheden binnen de kaders van de splitsingsakte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Plannen moeten realistisch, haalbaar en betaalbaar zijn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Duidelijk communicatie is een van de sleutel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FCF8D5-4C2B-4347-AD8A-FD7AAC03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777F83-01F8-4FFA-8862-86BBCD70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218426F-D338-44F8-9D84-E3E3F19C4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26144" y="2324139"/>
            <a:ext cx="3514344" cy="3636264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6789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Tips voor ledenparticipatie &amp; draagvlak creëren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91384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Zet duurzaamheid als vast punt op de agenda bij de ALV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Denk niet alleen aan energie besparen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 ook aan wooncomfort en onderhoud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Ondersteun het bestuur – richt een duurzaamheidscommissie op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FCF8D5-4C2B-4347-AD8A-FD7AAC03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777F83-01F8-4FFA-8862-86BBCD70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FA7773F-CF5E-42E6-9D15-234AE91F8F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81444" y="2189258"/>
            <a:ext cx="3563112" cy="3624072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0479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Tips voor ledenparticipatie &amp; draagvlak creëren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94158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Voer een bewoners 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enquête uit met vragen over duurzaamheid, wooncomfort &amp; onderhoud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Zoek inspiratie bij andere VvE’s (veel VvE’s zijn hiermee bezig)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Bezoek het ICDUBO in Rotterdam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FCF8D5-4C2B-4347-AD8A-FD7AAC03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777F83-01F8-4FFA-8862-86BBCD70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92B7BF0-AD63-4EDC-BD3B-7D8BDBCC1D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725412" y="2024666"/>
            <a:ext cx="4075176" cy="395325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8062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Tips voor ledenparticipatie &amp; draagvlak creëren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158484" cy="4913843"/>
          </a:xfrm>
        </p:spPr>
        <p:txBody>
          <a:bodyPr>
            <a:normAutofit/>
          </a:bodyPr>
          <a:lstStyle/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Werk samen met partijen die de dynamiek van de VvE begrijpen en goed met bewoners kunnen communiceren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Wees realistisch over kosten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Spreek een tijdlijn af, maar wees flexibel en geef bewoners de tijd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FCF8D5-4C2B-4347-AD8A-FD7AAC03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777F83-01F8-4FFA-8862-86BBCD70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C034298-2D33-4189-99BD-2C1DE1BF61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96684" y="2131346"/>
            <a:ext cx="3532632" cy="373989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5404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Stappenplan voor uw VvE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C784D79-0B73-46A0-88B8-0647CAB86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58412" y="2024666"/>
            <a:ext cx="4075176" cy="395325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71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Het Klimaatakkoord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8BA00C-8F4F-4587-B5A9-6A9A7AD0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4" y="1825625"/>
            <a:ext cx="10330555" cy="4351338"/>
          </a:xfrm>
        </p:spPr>
        <p:txBody>
          <a:bodyPr/>
          <a:lstStyle/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In 2050 moeten 7 miljoen woningen van het aardgas af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Stap voor stap naar minder CO</a:t>
            </a:r>
            <a:r>
              <a:rPr lang="nl-NL" i="0" baseline="-25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</a:t>
            </a: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-uitstoot</a:t>
            </a:r>
          </a:p>
          <a:p>
            <a:pPr marL="0" indent="0">
              <a:buNone/>
            </a:pP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Iedereen krijgt met het Klimaatakkoord te maken. 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Maar dat hoeft allemaal niet direct. Nederland neemt 30 jaar de tijd zodat de veranderingen voor iedereen haalbaar zijn.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1026" name="Picture 2" descr="Rijksdienst voor Ondernemend Nederland - Wikipedi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9AC986-CAED-44AF-BD1F-B49B9A0BC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7502" y="230188"/>
            <a:ext cx="3495675" cy="13049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0846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Stappenplan naar aardgasvrij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3244" y="1813592"/>
            <a:ext cx="5982583" cy="491384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Verduurzaming is een kans! Denk aan de toekomst en wooncomfort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Laat u goed informeren – elke VvE is anders, maatwerk is nodig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Slimme keuzes met onderhoud om energieverbruik te beperken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Langetermijn plan voor ketels / verwarming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FCF8D5-4C2B-4347-AD8A-FD7AAC03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777F83-01F8-4FFA-8862-86BBCD70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3413921-3C10-4B34-A6B7-C8653F9AE2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05828" y="2085626"/>
            <a:ext cx="3514344" cy="383133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0091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0C4C5F3-E218-4C20-BF5C-677076ED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Stappenplan naar aardgasvrij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552F8C-9820-4BF3-82FD-B3DCCC69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899484" cy="491384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Begin alvast met draagvlak creëren onder uw medeleden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Wees </a:t>
            </a:r>
            <a:r>
              <a:rPr lang="nl-NL" dirty="0">
                <a:solidFill>
                  <a:srgbClr val="000000"/>
                </a:solidFill>
                <a:latin typeface="Arial Narrow" panose="020B0606020202030204" pitchFamily="34" charset="0"/>
              </a:rPr>
              <a:t>open en kritisch over de kosten – denk in termen van maandlasten</a:t>
            </a: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U heeft nog de tijd – maar stappen nu leveren direct voordeel op</a:t>
            </a: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FCF8D5-4C2B-4347-AD8A-FD7AAC03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777F83-01F8-4FFA-8862-86BBCD70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597BB13-C174-4035-97AF-7A55CA5B72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05828" y="2085626"/>
            <a:ext cx="3514344" cy="383133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543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Het Klimaatakkoord &amp; de VvE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8BA00C-8F4F-4587-B5A9-6A9A7AD0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44" y="1825625"/>
            <a:ext cx="10330555" cy="4351338"/>
          </a:xfrm>
        </p:spPr>
        <p:txBody>
          <a:bodyPr/>
          <a:lstStyle/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U heeft nog de tijd, maar zorg wel voor een voorlopige plan (‘geen spijt’)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U kunt logische stappen maken waar de VvE en bewoners direct baat bij hebben - nu en op lange termijn</a:t>
            </a:r>
          </a:p>
          <a:p>
            <a:pPr marL="0" indent="0">
              <a:buNone/>
            </a:pPr>
            <a:endParaRPr lang="nl-NL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Haalbare stappen op het moment dat het de VvE past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nl-NL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MJOP, natuurlijke vervangingsmomenten &amp; urgentie zijn de sleutels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886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Verduurzaming - waar te beginnen?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26" name="Content Placeholder 2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95045DF-CF2B-45CA-8AC9-EC337701A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99788" y="2177066"/>
            <a:ext cx="3392424" cy="364845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894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7E03B1-5B43-4D73-9230-8587C742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Trias Energetica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C055C1-740B-4DC3-81DF-E8F20F7D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3536" y="6078935"/>
            <a:ext cx="2188464" cy="77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8EEE93-C015-4FC7-8A35-642D21A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" y="5751094"/>
            <a:ext cx="1023244" cy="11069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283CCCF-8D6D-47E3-B641-29CEE4BB7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49933" y="1690688"/>
            <a:ext cx="6037656" cy="427164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341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D8AE4B-F626-4688-9B36-DD0E5639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1 Energieverbruik beperken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52A8A9-5FF3-4F90-900E-1E9A7BDBCD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>
                <a:latin typeface="Arial Narrow" panose="020B0606020202030204" pitchFamily="34" charset="0"/>
              </a:rPr>
              <a:t>Isolatie van het gebouw – gevels, beglazing, deuren, dak &amp; vloer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Kierdichting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Energiezuinig &amp; gezonde ventilatie</a:t>
            </a:r>
          </a:p>
          <a:p>
            <a:endParaRPr lang="nl-NL" dirty="0">
              <a:latin typeface="Arial Narrow" panose="020B0606020202030204" pitchFamily="34" charset="0"/>
            </a:endParaRPr>
          </a:p>
          <a:p>
            <a:r>
              <a:rPr lang="nl-NL" dirty="0">
                <a:latin typeface="Arial Narrow" panose="020B0606020202030204" pitchFamily="34" charset="0"/>
              </a:rPr>
              <a:t>Verlichting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F679E93-FDF2-443B-B656-E322B1198F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05828" y="2085626"/>
            <a:ext cx="3514344" cy="3831336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8529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5026</TotalTime>
  <Words>1673</Words>
  <Application>Microsoft Macintosh PowerPoint</Application>
  <PresentationFormat>Custom</PresentationFormat>
  <Paragraphs>376</Paragraphs>
  <Slides>51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Voor VvE’s – de eerste stappen naar aardgasvrij</vt:lpstr>
      <vt:lpstr>Agenda</vt:lpstr>
      <vt:lpstr>Introductie – Veenpark Vastgoed Advies</vt:lpstr>
      <vt:lpstr>Introductie – Klein VvE Beheer</vt:lpstr>
      <vt:lpstr>Het Klimaatakkoord</vt:lpstr>
      <vt:lpstr>Het Klimaatakkoord &amp; de VvE</vt:lpstr>
      <vt:lpstr>Verduurzaming - waar te beginnen?</vt:lpstr>
      <vt:lpstr>Trias Energetica</vt:lpstr>
      <vt:lpstr>1 Energieverbruik beperken</vt:lpstr>
      <vt:lpstr>2 Duurzame energie</vt:lpstr>
      <vt:lpstr>2 Duurzame energie – collectief verwarming</vt:lpstr>
      <vt:lpstr>2 Duurzame energie – individuele ketels</vt:lpstr>
      <vt:lpstr>3 Efficiënt energieverbruik</vt:lpstr>
      <vt:lpstr>Logische volgorde voor een VvE</vt:lpstr>
      <vt:lpstr>Waar te beginnen?</vt:lpstr>
      <vt:lpstr>Slide 16</vt:lpstr>
      <vt:lpstr>Maatwerkadvies</vt:lpstr>
      <vt:lpstr>Slide 18</vt:lpstr>
      <vt:lpstr>Hoe gaan wij dit betalen?</vt:lpstr>
      <vt:lpstr>Er zijn toch subsidies voor?</vt:lpstr>
      <vt:lpstr>Welke andere middelen zijn beschikbaar?</vt:lpstr>
      <vt:lpstr>Hoe gaan wij dit betalen? – Casus VvE</vt:lpstr>
      <vt:lpstr>Casus VvE</vt:lpstr>
      <vt:lpstr>Opname Quick Scan</vt:lpstr>
      <vt:lpstr>Energiebesparende maatregelen Quick Scan</vt:lpstr>
      <vt:lpstr>Besparing op energie – deels privé, deels VvE</vt:lpstr>
      <vt:lpstr>Besparing op onderhoud (MJOP)</vt:lpstr>
      <vt:lpstr>Hoe gaan wij dit betalen?</vt:lpstr>
      <vt:lpstr>Financiering Nationaal Warmtefonds</vt:lpstr>
      <vt:lpstr>Energiespaarlening</vt:lpstr>
      <vt:lpstr>Hoe gaan wij dit betalen?</vt:lpstr>
      <vt:lpstr>Netto maandlasten bewoners (tussenwoning)</vt:lpstr>
      <vt:lpstr>Netto maandlasten bewoners (3-hoog)</vt:lpstr>
      <vt:lpstr>Samenvatting</vt:lpstr>
      <vt:lpstr>Hoe gaan wij dit betalen?</vt:lpstr>
      <vt:lpstr>Wanneer te beginnen?</vt:lpstr>
      <vt:lpstr>Verduurzaming is een kans!</vt:lpstr>
      <vt:lpstr>Kansen te verduurzamen</vt:lpstr>
      <vt:lpstr>Verduurzaming bij planmatig onderhoud</vt:lpstr>
      <vt:lpstr>Verduurzaming bij natuurlijk vervangingsmoment</vt:lpstr>
      <vt:lpstr>Verduurzaming bij urgentie (het dak is lek!)</vt:lpstr>
      <vt:lpstr>Verduurzaming bij wensen / klachten bewoners</vt:lpstr>
      <vt:lpstr>Wanneer gaan wij beginnen?</vt:lpstr>
      <vt:lpstr>Hoe krijg ik mijn mede-eigenaren mee?</vt:lpstr>
      <vt:lpstr>Verduurzaming is mensenwerk</vt:lpstr>
      <vt:lpstr>Tips voor ledenparticipatie &amp; draagvlak creëren</vt:lpstr>
      <vt:lpstr>Tips voor ledenparticipatie &amp; draagvlak creëren</vt:lpstr>
      <vt:lpstr>Tips voor ledenparticipatie &amp; draagvlak creëren</vt:lpstr>
      <vt:lpstr>Stappenplan voor uw VvE</vt:lpstr>
      <vt:lpstr>Stappenplan naar aardgasvrij</vt:lpstr>
      <vt:lpstr>Stappenplan naar aardgasvrij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 VvE’s – de eerste stappen naar aardgasvrij</dc:title>
  <dc:creator>RWM Matchett</dc:creator>
  <cp:lastModifiedBy>Esmeralda van Tuinen</cp:lastModifiedBy>
  <cp:revision>51</cp:revision>
  <cp:lastPrinted>2021-04-29T19:26:48Z</cp:lastPrinted>
  <dcterms:created xsi:type="dcterms:W3CDTF">2021-05-25T15:00:48Z</dcterms:created>
  <dcterms:modified xsi:type="dcterms:W3CDTF">2021-05-25T15:01:06Z</dcterms:modified>
</cp:coreProperties>
</file>