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60" r:id="rId3"/>
    <p:sldId id="275" r:id="rId4"/>
    <p:sldId id="277" r:id="rId5"/>
    <p:sldId id="285" r:id="rId6"/>
    <p:sldId id="286" r:id="rId7"/>
    <p:sldId id="273" r:id="rId8"/>
    <p:sldId id="287" r:id="rId9"/>
    <p:sldId id="288" r:id="rId10"/>
    <p:sldId id="289" r:id="rId11"/>
    <p:sldId id="268" r:id="rId12"/>
    <p:sldId id="279" r:id="rId13"/>
    <p:sldId id="280" r:id="rId14"/>
    <p:sldId id="281" r:id="rId15"/>
    <p:sldId id="270" r:id="rId16"/>
    <p:sldId id="269" r:id="rId17"/>
    <p:sldId id="282" r:id="rId18"/>
    <p:sldId id="283" r:id="rId19"/>
    <p:sldId id="259" r:id="rId20"/>
    <p:sldId id="262" r:id="rId21"/>
    <p:sldId id="265" r:id="rId22"/>
    <p:sldId id="264" r:id="rId23"/>
    <p:sldId id="26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0"/>
    <p:restoredTop sz="94580"/>
  </p:normalViewPr>
  <p:slideViewPr>
    <p:cSldViewPr snapToGrid="0" snapToObjects="1">
      <p:cViewPr varScale="1">
        <p:scale>
          <a:sx n="92" d="100"/>
          <a:sy n="92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E675D-3112-9049-82C1-66D5BD4BEF6E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0B223-EB17-CE4D-933E-C42F6A3DC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88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02440-7440-4346-BA49-F19592622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062952-B08A-454E-BE06-0CFADBEB3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45DB1-04AB-BF44-A8AC-C6EAB14E3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C1F6-0137-8945-973A-BD4887B52F6B}" type="datetime1">
              <a:rPr lang="en-US" smtClean="0"/>
              <a:t>1/28/21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47ED8-A55E-0447-AC0E-182E54AD5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6284C-AB90-F04F-A357-061B9AA32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25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CCBD0-10FC-214D-8FD9-2068E9277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653628-DC2B-2F43-9EB9-665F3A459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C68D6-3FF8-454C-9B04-72CFDFE9F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6F22-D3C5-F24E-951F-1BC694FECC7D}" type="datetime1">
              <a:rPr lang="en-US" smtClean="0"/>
              <a:t>1/28/21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0F219-CCF8-1640-ABE9-7E59427CE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F9336-36A3-F046-9FEF-0305A8C9C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37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EEB56B-5893-0A42-A582-BA47199134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A43FB7-5E09-B14E-985F-FDFBD260E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A732B-AED3-9E42-B993-0CA41DEEE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7BAF-C78C-E743-A74E-393D06E9C5A7}" type="datetime1">
              <a:rPr lang="en-US" smtClean="0"/>
              <a:t>1/28/21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7133F-0693-DE40-A778-1100D7097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2E237-A71C-C84E-A70D-648FCBB23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24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EA7B7-A96B-0944-8563-284589ABE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40C32-D2E9-6546-8F04-CBD8D5C48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6C458-4EF3-7F4C-A457-3B4C932B0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8972-731A-1A4D-A3C4-BBCD2F919F3B}" type="datetime1">
              <a:rPr lang="en-US" smtClean="0"/>
              <a:t>1/28/21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E56C2-64AC-9F44-BB36-1A74CCAF9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52222-390E-2D4B-84FA-A1EE6DE7B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97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EC3AC-8D7F-514D-AB5C-88B971A6F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0072E-E10F-5C48-8100-22A989C01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79FF8-A27A-0C44-BDC9-B861C3A70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8B08-2D87-834B-B87B-104A30B40037}" type="datetime1">
              <a:rPr lang="en-US" smtClean="0"/>
              <a:t>1/28/21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3CC80-456A-564C-8728-3D1E13777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D9B40-D3D0-1B43-9DDD-A84D19072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33854-173A-384E-9365-660CED4A8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62EEA-D5C4-F84E-BEF2-B8DBFC8C0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6C5C8-CDCD-0341-929F-574AED6E8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A4D8E-BA60-E24D-8AEA-ABC420FBE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FEC0-A39D-7843-A6ED-C08CB3752BA2}" type="datetime1">
              <a:rPr lang="en-US" smtClean="0"/>
              <a:t>1/28/21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C4233-8C9D-8E4D-A2CB-769FD85D3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54155-7441-FF46-A425-BC6CE90C3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51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A06C4-0975-FE42-A277-BAD7E9CCF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5F169-C7A2-7541-8C37-783965E4B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62B46D-EFB5-304B-8285-6AFF802AB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4277EB-ED7F-5C4E-B4C2-2FC0E62FD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B6949-4D97-6448-B043-C562C93DC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7326D4-74EF-A248-9D49-13938DFA8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9F9C-8C87-C140-B93E-9A8245D944EC}" type="datetime1">
              <a:rPr lang="en-US" smtClean="0"/>
              <a:t>1/28/21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0D2B96-7FB9-DB45-8744-9697A13F1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670658-C276-C04A-90B9-F4C5E38C5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07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6B0F-AA51-CC4D-96D2-8CD0A7269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E01F49-E4B8-CA4F-BE91-2A5EE155E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B054-187F-2F4C-9D93-3CF3AA3699E7}" type="datetime1">
              <a:rPr lang="en-US" smtClean="0"/>
              <a:t>1/28/21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BB1721-E62E-1C47-B286-60C317CA3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46BE5-9465-E048-924C-9959798B4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52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E99B3-F068-0243-9E70-06BFB3EB2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F91-8789-554D-9264-198A67616FE1}" type="datetime1">
              <a:rPr lang="en-US" smtClean="0"/>
              <a:t>1/28/21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39ADF0-8134-E446-ACDF-A88CB74EA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4A07B-D7BF-F845-AB32-27F74DE46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61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234B-B5E9-0440-98A1-2B4F06A8B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17526-4789-6145-8992-CA6B1F6A8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A9C94-7AC0-B04D-808A-69B58D069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BF71A-D4A7-8341-B9A5-5E707B90D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DDB-201A-4544-B60E-B3EE97C03142}" type="datetime1">
              <a:rPr lang="en-US" smtClean="0"/>
              <a:t>1/28/21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4D111-10CC-9D48-AD9E-670D70F8E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A0706-0481-424E-8427-342A5A71B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52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BCC60-F9C3-C14F-95F4-D1F164821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4E871E-F639-C246-99B8-0B8305DAE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A4471-3835-284E-9E8F-374A437FE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0AA7F-30C7-B245-8206-C249F8F90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814E-5FD5-8641-9900-3136529A6D17}" type="datetime1">
              <a:rPr lang="en-US" smtClean="0"/>
              <a:t>1/28/21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32C5B-E7C6-EC46-8226-055DD9F3B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6FD9E-8F54-074A-9C22-FA8E8402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74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9AE66-A384-8E44-97D5-EB0BD0C37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C8F31-A428-0448-8779-9CE4C5042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6BE01-2001-5949-A23D-DA9943151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5CE75-2A87-2841-B8FD-AF5FBCF383E8}" type="datetime1">
              <a:rPr lang="en-US" smtClean="0"/>
              <a:t>1/28/21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79A5A-2E4E-6C46-BF32-6B3AC6196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DD5C3-F69D-0E43-A2F5-699C0C274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B7C84-7C0E-D44A-8843-5DD39F0D0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99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evtuinen@leidschendam-voorburg.nl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ingesprekmetlv.nl/energietransiti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mailto:info@ec-lv.nl" TargetMode="External"/><Relationship Id="rId4" Type="http://schemas.openxmlformats.org/officeDocument/2006/relationships/hyperlink" Target="https://www.ec-lv.nl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v.nl/duurzaam-wonen-en-leve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-lv.nl/" TargetMode="External"/><Relationship Id="rId2" Type="http://schemas.openxmlformats.org/officeDocument/2006/relationships/hyperlink" Target="https://www.ingesprekmetlv.nl/projecten/burgerparticipatie+energietransitie/defaul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00EC8-2588-6C44-AFDE-36EE81487C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Webinar VvE’s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B2F5D-7A3E-DA4B-89DE-12DDA2BD53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28 januari 2021, start 19:00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55F354-1C48-E243-AF5F-5B69F02BAC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00" y="402363"/>
            <a:ext cx="5737500" cy="144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0F615D-79EC-C843-9A02-55968CDFD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072" y="4998795"/>
            <a:ext cx="618320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921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D5813-2830-864A-8801-BFF7EBF2B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en resultaten tot nu toe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8887-62CB-4546-BA80-B49700001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Gewaardeerd en goedbezocht eerste </a:t>
            </a:r>
            <a:r>
              <a:rPr lang="nl-NL" dirty="0" err="1"/>
              <a:t>webinar</a:t>
            </a:r>
            <a:endParaRPr lang="nl-NL" dirty="0"/>
          </a:p>
          <a:p>
            <a:r>
              <a:rPr lang="nl-NL" dirty="0"/>
              <a:t>Grote betrokkenheid bij </a:t>
            </a:r>
            <a:r>
              <a:rPr lang="nl-NL" dirty="0" err="1"/>
              <a:t>VvE’s</a:t>
            </a:r>
            <a:endParaRPr lang="nl-NL" dirty="0"/>
          </a:p>
          <a:p>
            <a:r>
              <a:rPr lang="nl-NL" dirty="0"/>
              <a:t>Duidelijke behoefte aan ondersteuning</a:t>
            </a:r>
          </a:p>
          <a:p>
            <a:r>
              <a:rPr lang="nl-NL" dirty="0"/>
              <a:t>We gebruiken uw reacties voor de Lokale Energie Strategie</a:t>
            </a:r>
          </a:p>
          <a:p>
            <a:r>
              <a:rPr lang="nl-NL" dirty="0"/>
              <a:t>We hebben nog een lange weg te gaan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12AA80-E136-7B46-8A35-6ABCDD2CF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185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B4A11-D7C6-F944-87A6-1BA34BBF9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E1E97-F8FC-784A-B11A-49DA9DB13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nl-NL" dirty="0"/>
              <a:t>Meest gestelde/interessante vragen uit de chat?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4123C-E3F6-744B-AC4B-3237CFFB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11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12D08B-BA79-0D46-AF43-FDE82BFCB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00" y="402363"/>
            <a:ext cx="5737500" cy="144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157E96-8CE4-1148-BB47-0AE1CCFB11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072" y="4998795"/>
            <a:ext cx="618320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554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B4A11-D7C6-F944-87A6-1BA34BBF9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E1E97-F8FC-784A-B11A-49DA9DB13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nl-NL" dirty="0"/>
              <a:t>Presentatie zonnepanelen op daken door Floris Bruning (Soft Energy)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4123C-E3F6-744B-AC4B-3237CFFB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12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12D08B-BA79-0D46-AF43-FDE82BFCB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00" y="402363"/>
            <a:ext cx="5737500" cy="144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7856BF-2118-3D45-88A2-19E401652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072" y="4998795"/>
            <a:ext cx="618320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859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B4A11-D7C6-F944-87A6-1BA34BBF9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E1E97-F8FC-784A-B11A-49DA9DB13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nl-NL" dirty="0"/>
              <a:t>Meest gestelde/interessante vragen uit de chat?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4123C-E3F6-744B-AC4B-3237CFFB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13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12D08B-BA79-0D46-AF43-FDE82BFCB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00" y="402363"/>
            <a:ext cx="5737500" cy="144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8665442-C41A-C244-9DCB-660E24E50F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072" y="4998795"/>
            <a:ext cx="618320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365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B4A11-D7C6-F944-87A6-1BA34BBF9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E1E97-F8FC-784A-B11A-49DA9DB13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nl-NL" dirty="0"/>
              <a:t>Groepen: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Zonnepanelen (Floris)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Communicatie (Esmeralda)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Ondersteuningsbehoefte (Hank)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4123C-E3F6-744B-AC4B-3237CFFB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14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12D08B-BA79-0D46-AF43-FDE82BFCB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00" y="402363"/>
            <a:ext cx="5737500" cy="144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9703B2-5571-D246-8CD0-20F2715CDA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072" y="4998795"/>
            <a:ext cx="618320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55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B4A11-D7C6-F944-87A6-1BA34BBF9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E1E97-F8FC-784A-B11A-49DA9DB13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nl-NL" dirty="0"/>
              <a:t>Terugkijken op YouTube</a:t>
            </a:r>
          </a:p>
          <a:p>
            <a:r>
              <a:rPr lang="nl-NL" dirty="0"/>
              <a:t>Informatie op </a:t>
            </a:r>
            <a:r>
              <a:rPr lang="nl-NL" dirty="0" err="1"/>
              <a:t>IngesprekmetLV</a:t>
            </a:r>
            <a:endParaRPr lang="nl-NL" dirty="0"/>
          </a:p>
          <a:p>
            <a:r>
              <a:rPr lang="nl-NL" dirty="0" err="1"/>
              <a:t>Mid</a:t>
            </a:r>
            <a:r>
              <a:rPr lang="nl-NL" dirty="0"/>
              <a:t>-maart 2021 volgende </a:t>
            </a:r>
            <a:r>
              <a:rPr lang="nl-NL" dirty="0" err="1"/>
              <a:t>webinar</a:t>
            </a:r>
            <a:endParaRPr lang="nl-NL" dirty="0"/>
          </a:p>
          <a:p>
            <a:r>
              <a:rPr lang="nl-NL" dirty="0"/>
              <a:t>Activatie werkgroepen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4123C-E3F6-744B-AC4B-3237CFFB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15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12D08B-BA79-0D46-AF43-FDE82BFCB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00" y="402363"/>
            <a:ext cx="5737500" cy="144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33FB455-DD5E-E246-9F89-29AB5C9D5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072" y="4998795"/>
            <a:ext cx="618320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394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B4A11-D7C6-F944-87A6-1BA34BBF9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E1E97-F8FC-784A-B11A-49DA9DB13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nl-NL" dirty="0"/>
              <a:t>Bedankt voor uw deelname. Wij staan open voor vragen, suggesties en goede ideeën!</a:t>
            </a:r>
          </a:p>
          <a:p>
            <a:pPr marL="457200" lvl="1" indent="0">
              <a:spcBef>
                <a:spcPts val="2000"/>
              </a:spcBef>
              <a:buNone/>
            </a:pPr>
            <a:r>
              <a:rPr lang="nl-NL" dirty="0"/>
              <a:t>Gemeente: web </a:t>
            </a:r>
            <a:r>
              <a:rPr lang="nl-NL" dirty="0">
                <a:hlinkClick r:id="rId2"/>
              </a:rPr>
              <a:t>www.ingesprekmetlv.nl/energietransitie</a:t>
            </a:r>
            <a:r>
              <a:rPr lang="nl-NL" dirty="0"/>
              <a:t> en e-mail </a:t>
            </a:r>
            <a:r>
              <a:rPr lang="nl-NL" dirty="0">
                <a:hlinkClick r:id="rId3"/>
              </a:rPr>
              <a:t>evtuinen@leidschendam-voorburg.nl</a:t>
            </a:r>
            <a:endParaRPr lang="nl-NL" dirty="0"/>
          </a:p>
          <a:p>
            <a:pPr marL="457200" lvl="1" indent="0">
              <a:spcBef>
                <a:spcPts val="2000"/>
              </a:spcBef>
              <a:buNone/>
            </a:pPr>
            <a:r>
              <a:rPr lang="nl-NL" dirty="0"/>
              <a:t>Energy Common: web </a:t>
            </a:r>
            <a:r>
              <a:rPr lang="nl-NL" dirty="0">
                <a:hlinkClick r:id="rId4"/>
              </a:rPr>
              <a:t>www.ec-lv.nl</a:t>
            </a:r>
            <a:r>
              <a:rPr lang="nl-NL" dirty="0"/>
              <a:t> en e-mail </a:t>
            </a:r>
            <a:r>
              <a:rPr lang="nl-NL" dirty="0">
                <a:hlinkClick r:id="rId5"/>
              </a:rPr>
              <a:t>info@ec-lv.nl</a:t>
            </a:r>
            <a:r>
              <a:rPr lang="nl-NL" dirty="0"/>
              <a:t> </a:t>
            </a:r>
          </a:p>
          <a:p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4123C-E3F6-744B-AC4B-3237CFFB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16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12D08B-BA79-0D46-AF43-FDE82BFCB2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500" y="402363"/>
            <a:ext cx="5737500" cy="144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39D6E6B-9B9B-B24F-8670-EE2899F987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49072" y="4998795"/>
            <a:ext cx="618320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04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4621E-EBDE-D14B-AD7C-4ED7D4814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709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B4A11-D7C6-F944-87A6-1BA34BBF9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E1E97-F8FC-784A-B11A-49DA9DB13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nl-NL" sz="4000" b="1" dirty="0"/>
              <a:t>Back-up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4123C-E3F6-744B-AC4B-3237CFFB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18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12D08B-BA79-0D46-AF43-FDE82BFCB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00" y="402363"/>
            <a:ext cx="5737500" cy="144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6701FE1-85A2-A342-9720-5595DFE55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072" y="4998795"/>
            <a:ext cx="618320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208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90B56-D49C-2642-9640-19F1C2252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CE85E-E06F-1548-8DD2-43ACC579E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Doelstellingen Klimaatakkoord</a:t>
            </a:r>
          </a:p>
          <a:p>
            <a:r>
              <a:rPr lang="nl-NL" dirty="0"/>
              <a:t>Gemeente regierol lokale energiestrategie</a:t>
            </a:r>
          </a:p>
          <a:p>
            <a:r>
              <a:rPr lang="nl-NL" dirty="0"/>
              <a:t>Stakeholders: woningcorporaties, </a:t>
            </a:r>
            <a:r>
              <a:rPr lang="nl-NL" dirty="0" err="1"/>
              <a:t>Stedin</a:t>
            </a:r>
            <a:r>
              <a:rPr lang="nl-NL" dirty="0"/>
              <a:t>, MKB LV, Duurzaam LV, Energy Common LV</a:t>
            </a:r>
          </a:p>
          <a:p>
            <a:r>
              <a:rPr lang="nl-NL" dirty="0"/>
              <a:t>Per wijk: welke alternatieven voor aardgas?</a:t>
            </a:r>
          </a:p>
          <a:p>
            <a:r>
              <a:rPr lang="nl-NL" dirty="0"/>
              <a:t>Laagste maatschappelijke kosten</a:t>
            </a:r>
          </a:p>
          <a:p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7312EB-593E-8149-9426-C80325F10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19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B0E439-2446-3849-B143-A9F8BDA60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30688"/>
            <a:ext cx="5020313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73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00EC8-2588-6C44-AFDE-36EE81487C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Webinar VvE’s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B2F5D-7A3E-DA4B-89DE-12DDA2BD53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Gemeente LV in samenwerking met Energy Common LV</a:t>
            </a:r>
          </a:p>
          <a:p>
            <a:r>
              <a:rPr lang="nl-NL" dirty="0"/>
              <a:t>Esmeralda van Tuinen en Hank Ort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472409-3F4B-664B-A65D-BA3187A86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9072" y="4998795"/>
            <a:ext cx="6183206" cy="144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C67ABC-69E9-454D-A676-2268380CE5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500" y="402363"/>
            <a:ext cx="57375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17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3CC84-2CF3-F843-A4BF-AFCBD6623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E8A5E-CF9F-444D-A6E7-A366E4C1B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Uitgangspuntennotitie</a:t>
            </a:r>
          </a:p>
          <a:p>
            <a:r>
              <a:rPr lang="nl-NL" dirty="0"/>
              <a:t>Wijkvolgorde, na aanwijzing 10 jaar de tijd</a:t>
            </a:r>
          </a:p>
          <a:p>
            <a:r>
              <a:rPr lang="nl-NL" dirty="0"/>
              <a:t>Bestaande subsidies </a:t>
            </a:r>
            <a:r>
              <a:rPr lang="nl-NL" sz="2400" dirty="0">
                <a:hlinkClick r:id="rId2"/>
              </a:rPr>
              <a:t>https://www.lv.nl/duurzaam-wonen-en-leven</a:t>
            </a:r>
            <a:endParaRPr lang="nl-NL" sz="2400" dirty="0"/>
          </a:p>
          <a:p>
            <a:pPr lvl="1">
              <a:spcBef>
                <a:spcPts val="1000"/>
              </a:spcBef>
              <a:buFont typeface="System Font Regular"/>
              <a:buChar char="−"/>
            </a:pPr>
            <a:r>
              <a:rPr lang="nl-NL" dirty="0"/>
              <a:t>Subsidie energieadvies en procesbegeleiding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Subsidie Energiebesparing Eigen Huis (SEEH)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Investeringssubsidie Duurzame Energie</a:t>
            </a:r>
          </a:p>
          <a:p>
            <a:r>
              <a:rPr lang="nl-NL" dirty="0"/>
              <a:t>VvE </a:t>
            </a:r>
            <a:r>
              <a:rPr lang="nl-NL" dirty="0" err="1"/>
              <a:t>Energiebespaarlening</a:t>
            </a:r>
            <a:r>
              <a:rPr lang="nl-NL" dirty="0"/>
              <a:t> (Nationaal Warmtefonds, gemeente: 1,1 %)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FDA55-AF09-9541-9BB8-D61AA4D4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20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2A5507-1676-5F48-8B68-DA2AF96179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30688"/>
            <a:ext cx="5020313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585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9B216-C28D-234C-AD0F-0280637A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A1072-CBB1-024A-BA12-86E3A202E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nl-NL" dirty="0"/>
              <a:t>Bestemmingsreserve duurzaamheid en energietransitie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Totaal € 46.000k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In de periode 2021-2024 jaarlijks € 1.875k </a:t>
            </a:r>
          </a:p>
          <a:p>
            <a:r>
              <a:rPr lang="nl-NL" dirty="0"/>
              <a:t>Samen kijken hoe we de VvE-ondersteuning verder kunnen vormgeven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Ondersteuning opstellen MJOP		− Handelingsperspectief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Energieadvies				− Procesbegeleiding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Advies bij offertes vergelijken		− Lijst adviseurs/bedrijven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Vraagbundeling				− Informatie delen</a:t>
            </a:r>
          </a:p>
          <a:p>
            <a:pPr marL="457200" lvl="1" indent="0">
              <a:buNone/>
            </a:pP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1B4E2-4F83-B844-8F30-55EFE75A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21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3002F0-1292-0647-8F07-804E7CACE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30688"/>
            <a:ext cx="5020313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529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9DD95-AE3F-0C47-BC1F-6606AAE04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8674A-B46B-FF44-ACB0-CA182D445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Ondersteuning nodig, maar niet wachten op de overheid</a:t>
            </a:r>
          </a:p>
          <a:p>
            <a:r>
              <a:rPr lang="nl-NL" dirty="0"/>
              <a:t>Aansluiten bij ‘natuurlijke’ vervangingsmomenten: </a:t>
            </a:r>
            <a:r>
              <a:rPr lang="nl-NL" dirty="0" err="1"/>
              <a:t>Meerjaren</a:t>
            </a:r>
            <a:r>
              <a:rPr lang="nl-NL" dirty="0"/>
              <a:t> Onderhoudsplan, dekkende VvE-bijdrage</a:t>
            </a:r>
          </a:p>
          <a:p>
            <a:r>
              <a:rPr lang="en-US" dirty="0"/>
              <a:t>‘</a:t>
            </a:r>
            <a:r>
              <a:rPr lang="nl-NL" dirty="0"/>
              <a:t>No </a:t>
            </a:r>
            <a:r>
              <a:rPr lang="nl-NL" dirty="0" err="1"/>
              <a:t>regret</a:t>
            </a:r>
            <a:r>
              <a:rPr lang="nl-NL" dirty="0"/>
              <a:t>’-maatregelen (isoleren)</a:t>
            </a:r>
          </a:p>
          <a:p>
            <a:r>
              <a:rPr lang="nl-NL" dirty="0"/>
              <a:t>Energieadvies en procesbegeleiding. Model Den Haag</a:t>
            </a:r>
            <a:r>
              <a:rPr lang="en-US" dirty="0"/>
              <a:t>?</a:t>
            </a:r>
          </a:p>
          <a:p>
            <a:r>
              <a:rPr lang="nl-NL" dirty="0"/>
              <a:t>Leden bewust maken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F021A-0A22-6A41-B3EE-2F22CBDCA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22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CA65EE-8455-5147-BB2E-BD0EEE9A4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00" y="430558"/>
            <a:ext cx="5410305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148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9B216-C28D-234C-AD0F-0280637A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A1072-CBB1-024A-BA12-86E3A202E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nl-NL" dirty="0"/>
              <a:t>RRE 2020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Energieadvies van een energiecoach van Energy Common LV</a:t>
            </a:r>
          </a:p>
          <a:p>
            <a:pPr lvl="1">
              <a:buFont typeface="System Font Regular"/>
              <a:buChar char="−"/>
            </a:pPr>
            <a:r>
              <a:rPr lang="nl-NL" dirty="0" err="1"/>
              <a:t>Woonwijzerbox</a:t>
            </a:r>
            <a:endParaRPr lang="nl-NL" dirty="0"/>
          </a:p>
          <a:p>
            <a:pPr lvl="1">
              <a:buFont typeface="System Font Regular"/>
              <a:buChar char="−"/>
            </a:pPr>
            <a:r>
              <a:rPr lang="nl-NL" dirty="0"/>
              <a:t>Radiatorventilatoren</a:t>
            </a:r>
          </a:p>
          <a:p>
            <a:r>
              <a:rPr lang="nl-NL" dirty="0"/>
              <a:t>Maak nu uw plan om optimaal te profiteren van de mogelijkheden</a:t>
            </a:r>
          </a:p>
          <a:p>
            <a:r>
              <a:rPr lang="nl-NL" dirty="0"/>
              <a:t>Community-platform </a:t>
            </a:r>
            <a:r>
              <a:rPr lang="nl-NL" dirty="0">
                <a:hlinkClick r:id="rId2"/>
              </a:rPr>
              <a:t>www.ingesprekmetlv.nl/energietransitie</a:t>
            </a:r>
            <a:endParaRPr lang="nl-NL" dirty="0"/>
          </a:p>
          <a:p>
            <a:r>
              <a:rPr lang="nl-NL" dirty="0"/>
              <a:t>Energy Common </a:t>
            </a:r>
            <a:r>
              <a:rPr lang="nl-NL" dirty="0">
                <a:hlinkClick r:id="rId3"/>
              </a:rPr>
              <a:t>www.ec-lv.nl</a:t>
            </a:r>
            <a:r>
              <a:rPr lang="nl-NL" dirty="0"/>
              <a:t> </a:t>
            </a:r>
          </a:p>
          <a:p>
            <a:endParaRPr lang="nl-NL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1B4E2-4F83-B844-8F30-55EFE75A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23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3002F0-1292-0647-8F07-804E7CACE3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30688"/>
            <a:ext cx="5020313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29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6D4D-ED95-224E-9139-99199C68C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C36AB-2D52-234E-B1C2-8E84A9405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Inleiding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Vragenronde chat</a:t>
            </a:r>
          </a:p>
          <a:p>
            <a:r>
              <a:rPr lang="nl-NL" dirty="0"/>
              <a:t>Presentatie zonnepanelen, Floris Bruning (Soft Energy)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Vragenronde chat</a:t>
            </a:r>
          </a:p>
          <a:p>
            <a:r>
              <a:rPr lang="nl-NL" dirty="0"/>
              <a:t>Uiteen in drie groepen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Korte terugkoppeling uit groepen</a:t>
            </a:r>
          </a:p>
          <a:p>
            <a:r>
              <a:rPr lang="nl-NL" dirty="0"/>
              <a:t>Afronding</a:t>
            </a:r>
          </a:p>
          <a:p>
            <a:endParaRPr lang="nl-NL" dirty="0"/>
          </a:p>
          <a:p>
            <a:endParaRPr lang="nl-NL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4E794B-B97A-9D4E-B48D-BE566AF4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71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D6733-95AE-3743-93E8-C9FC3C423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8E0DA-D6A7-234F-AE1E-5ABA427D7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Informatie bieden aan </a:t>
            </a:r>
            <a:r>
              <a:rPr lang="nl-NL" dirty="0" err="1"/>
              <a:t>VvE’s</a:t>
            </a:r>
            <a:r>
              <a:rPr lang="nl-NL" dirty="0"/>
              <a:t> over de energietransitie en de mogelijkheden voor stappen naar aardgasvrij</a:t>
            </a:r>
          </a:p>
          <a:p>
            <a:r>
              <a:rPr lang="nl-NL" dirty="0"/>
              <a:t>Samen kijken hoe we de VvE-ondersteuning verder kunnen vormgeven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A3B81-855F-E64D-AD9E-8113F6126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08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49B6-CAEF-ED40-A8C4-87764CCAF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E8908-0BA0-BD4B-8775-7052F7533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Klimaatverandering -&gt; Akkoord van Parijs -&gt; Klimaatakkoord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Gemeente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Programma duurzaamheid uitvoeren (2050 volledig duurzaam)</a:t>
            </a:r>
          </a:p>
          <a:p>
            <a:r>
              <a:rPr lang="nl-NL" dirty="0"/>
              <a:t>EC-LV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Gezonde leefomgeving voor onszelf, kinderen &amp; kleinkinderen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Met inwoners bijdragen en baten in de gemeenschap houden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2F6FE1-5CC8-C543-93BB-9A08175A8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89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1F131-F8CD-7C4E-B340-E0DFACC13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F0484-68B6-C54C-9395-82D6AD3DF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Energiehuishouding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07F73-C851-8548-AA23-6F75FFDEE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6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E597C0-C441-A44E-95DD-E8FA9441C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034" y="808687"/>
            <a:ext cx="7674834" cy="554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973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167C9-FCD2-0E42-9CC0-57842A021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51B6792-1F79-9149-975A-018C3E325B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2200" y="0"/>
            <a:ext cx="9487600" cy="68580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64C31-BE84-8C4F-B21B-AF293BE95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341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5CC4D-DE30-844C-AE0E-87B303AA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E8BC8-7803-0241-ABBC-E07015BA3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Energieverbruik verminderen</a:t>
            </a:r>
          </a:p>
          <a:p>
            <a:r>
              <a:rPr lang="nl-NL" dirty="0"/>
              <a:t>Energie opwekken, bijvoorbeeld met zonnepanelen</a:t>
            </a:r>
          </a:p>
          <a:p>
            <a:r>
              <a:rPr lang="nl-NL" dirty="0"/>
              <a:t>Efficiënt duurzame energie gebruiken</a:t>
            </a:r>
          </a:p>
          <a:p>
            <a:endParaRPr lang="nl-NL" dirty="0"/>
          </a:p>
          <a:p>
            <a:endParaRPr lang="nl-NL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366B5-05AF-314C-8790-742812358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697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02DC2-D543-3140-B69B-ECFFA9C85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levert het op voor de VvE?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D26F3-6053-FF43-AE58-A5643B54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Wooncomfort</a:t>
            </a:r>
          </a:p>
          <a:p>
            <a:r>
              <a:rPr lang="nl-NL" dirty="0"/>
              <a:t>Beheersen/verlagen energiekosten</a:t>
            </a:r>
          </a:p>
          <a:p>
            <a:r>
              <a:rPr lang="nl-NL" dirty="0"/>
              <a:t>Waarde van de woning</a:t>
            </a:r>
          </a:p>
          <a:p>
            <a:r>
              <a:rPr lang="nl-NL" dirty="0"/>
              <a:t>Bijdrage aan klimaatproblematiek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0BBB6-C693-4247-B9CE-147B06D5F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019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3425</TotalTime>
  <Words>518</Words>
  <Application>Microsoft Macintosh PowerPoint</Application>
  <PresentationFormat>Widescreen</PresentationFormat>
  <Paragraphs>123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System Font Regular</vt:lpstr>
      <vt:lpstr>Office Theme</vt:lpstr>
      <vt:lpstr>Webinar VvE’s</vt:lpstr>
      <vt:lpstr>Webinar VvE’s</vt:lpstr>
      <vt:lpstr>Programma</vt:lpstr>
      <vt:lpstr>Doel</vt:lpstr>
      <vt:lpstr>Waarom?</vt:lpstr>
      <vt:lpstr>Wat?</vt:lpstr>
      <vt:lpstr>PowerPoint Presentation</vt:lpstr>
      <vt:lpstr>Hoe?</vt:lpstr>
      <vt:lpstr>Wat levert het op voor de VvE?</vt:lpstr>
      <vt:lpstr>Terugblik en resultaten tot nu toe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VvE’s 29/10/2020</dc:title>
  <dc:creator>Hank Ort</dc:creator>
  <cp:lastModifiedBy>Hank Ort</cp:lastModifiedBy>
  <cp:revision>50</cp:revision>
  <dcterms:created xsi:type="dcterms:W3CDTF">2020-10-28T11:44:07Z</dcterms:created>
  <dcterms:modified xsi:type="dcterms:W3CDTF">2021-01-28T12:16:17Z</dcterms:modified>
</cp:coreProperties>
</file>